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1" r:id="rId2"/>
    <p:sldId id="257" r:id="rId3"/>
    <p:sldId id="271" r:id="rId4"/>
    <p:sldId id="272" r:id="rId5"/>
    <p:sldId id="274" r:id="rId6"/>
    <p:sldId id="273" r:id="rId7"/>
    <p:sldId id="283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113" d="100"/>
          <a:sy n="113" d="100"/>
        </p:scale>
        <p:origin x="510" y="21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49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19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09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72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5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6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49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33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70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13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55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27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3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2/21/2024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2/21/2024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2/21/2024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2/21/2024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2/21/2024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2/21/2024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2/21/2024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2/21/2024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2/21/2024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4394200"/>
            <a:ext cx="9604310" cy="881494"/>
          </a:xfrm>
        </p:spPr>
        <p:txBody>
          <a:bodyPr>
            <a:normAutofit/>
          </a:bodyPr>
          <a:lstStyle/>
          <a:p>
            <a:r>
              <a:rPr lang="en-US" sz="5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 QUAN VỀ FIREWALL</a:t>
            </a:r>
            <a:endParaRPr lang="en-US" sz="5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70C0"/>
                </a:solidFill>
              </a:rPr>
              <a:t>Nguyễn Văn Bình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20B7E-824A-43C9-BDED-272EFAC6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932" y="716393"/>
            <a:ext cx="5138503" cy="289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Tính năng Application-Aware Inspection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5" name="Line 107">
            <a:extLst>
              <a:ext uri="{FF2B5EF4-FFF2-40B4-BE49-F238E27FC236}">
                <a16:creationId xmlns:a16="http://schemas.microsoft.com/office/drawing/2014/main" id="{5CA40C0C-0833-475A-B433-0E441610E8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31372" y="2086120"/>
            <a:ext cx="3565525" cy="38100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6" name="Line 25">
            <a:extLst>
              <a:ext uri="{FF2B5EF4-FFF2-40B4-BE49-F238E27FC236}">
                <a16:creationId xmlns:a16="http://schemas.microsoft.com/office/drawing/2014/main" id="{324FA89C-EABF-41C6-8CC4-368D18DBF7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6734" y="3030682"/>
            <a:ext cx="0" cy="1139825"/>
          </a:xfrm>
          <a:prstGeom prst="line">
            <a:avLst/>
          </a:prstGeom>
          <a:noFill/>
          <a:ln w="50800">
            <a:solidFill>
              <a:srgbClr val="BBE0E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7" name="Line 26">
            <a:extLst>
              <a:ext uri="{FF2B5EF4-FFF2-40B4-BE49-F238E27FC236}">
                <a16:creationId xmlns:a16="http://schemas.microsoft.com/office/drawing/2014/main" id="{30A3F67A-DD79-4157-94AE-F15F3577A03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4097" y="3030682"/>
            <a:ext cx="0" cy="1136650"/>
          </a:xfrm>
          <a:prstGeom prst="line">
            <a:avLst/>
          </a:prstGeom>
          <a:noFill/>
          <a:ln w="50800">
            <a:solidFill>
              <a:srgbClr val="BBE0E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8" name="Line 41">
            <a:extLst>
              <a:ext uri="{FF2B5EF4-FFF2-40B4-BE49-F238E27FC236}">
                <a16:creationId xmlns:a16="http://schemas.microsoft.com/office/drawing/2014/main" id="{D02E907A-0CFA-4E1C-89CB-59A308E40F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0522" y="3030682"/>
            <a:ext cx="0" cy="1143000"/>
          </a:xfrm>
          <a:prstGeom prst="line">
            <a:avLst/>
          </a:prstGeom>
          <a:noFill/>
          <a:ln w="50800">
            <a:solidFill>
              <a:srgbClr val="BBE0E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9" name="Line 42">
            <a:extLst>
              <a:ext uri="{FF2B5EF4-FFF2-40B4-BE49-F238E27FC236}">
                <a16:creationId xmlns:a16="http://schemas.microsoft.com/office/drawing/2014/main" id="{C0417076-1E2E-449E-B68F-30071B6DBD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60422" y="3030682"/>
            <a:ext cx="15875" cy="1130300"/>
          </a:xfrm>
          <a:prstGeom prst="line">
            <a:avLst/>
          </a:prstGeom>
          <a:noFill/>
          <a:ln w="50800">
            <a:solidFill>
              <a:srgbClr val="BBE0E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0" name="Rectangle 65">
            <a:extLst>
              <a:ext uri="{FF2B5EF4-FFF2-40B4-BE49-F238E27FC236}">
                <a16:creationId xmlns:a16="http://schemas.microsoft.com/office/drawing/2014/main" id="{32395F42-B012-495C-AE65-22A8C723A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634" y="1239982"/>
            <a:ext cx="7905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FTP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11" name="Rectangle 66">
            <a:extLst>
              <a:ext uri="{FF2B5EF4-FFF2-40B4-BE49-F238E27FC236}">
                <a16:creationId xmlns:a16="http://schemas.microsoft.com/office/drawing/2014/main" id="{C8F9A10E-4B31-43A2-97C7-4AF394302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2559" y="1543195"/>
            <a:ext cx="7016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12" name="Line 67">
            <a:extLst>
              <a:ext uri="{FF2B5EF4-FFF2-40B4-BE49-F238E27FC236}">
                <a16:creationId xmlns:a16="http://schemas.microsoft.com/office/drawing/2014/main" id="{A13A6DB7-6C14-4C1B-8F9C-1A0B924615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2197" y="3244995"/>
            <a:ext cx="3092450" cy="1587"/>
          </a:xfrm>
          <a:prstGeom prst="line">
            <a:avLst/>
          </a:prstGeom>
          <a:noFill/>
          <a:ln w="38100">
            <a:solidFill>
              <a:srgbClr val="015F85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68">
            <a:extLst>
              <a:ext uri="{FF2B5EF4-FFF2-40B4-BE49-F238E27FC236}">
                <a16:creationId xmlns:a16="http://schemas.microsoft.com/office/drawing/2014/main" id="{B3B1E5DA-A320-4201-A134-5843A8F18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5559" y="2390920"/>
            <a:ext cx="679450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Port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2008</a:t>
            </a:r>
          </a:p>
        </p:txBody>
      </p:sp>
      <p:sp>
        <p:nvSpPr>
          <p:cNvPr id="14" name="Rectangle 69">
            <a:extLst>
              <a:ext uri="{FF2B5EF4-FFF2-40B4-BE49-F238E27FC236}">
                <a16:creationId xmlns:a16="http://schemas.microsoft.com/office/drawing/2014/main" id="{258D8D85-580A-4786-B31B-62880D076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4522" y="2390920"/>
            <a:ext cx="525462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Port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</a:p>
        </p:txBody>
      </p:sp>
      <p:sp>
        <p:nvSpPr>
          <p:cNvPr id="15" name="Rectangle 70">
            <a:extLst>
              <a:ext uri="{FF2B5EF4-FFF2-40B4-BE49-F238E27FC236}">
                <a16:creationId xmlns:a16="http://schemas.microsoft.com/office/drawing/2014/main" id="{39324A49-0AA4-442A-8734-475D8CD11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084" y="2390920"/>
            <a:ext cx="509588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Port</a:t>
            </a:r>
            <a:b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6" name="Rectangle 71">
            <a:extLst>
              <a:ext uri="{FF2B5EF4-FFF2-40B4-BE49-F238E27FC236}">
                <a16:creationId xmlns:a16="http://schemas.microsoft.com/office/drawing/2014/main" id="{29E09529-FBDA-413D-91F3-10E27A439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0409" y="2390920"/>
            <a:ext cx="679450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Port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</a:p>
        </p:txBody>
      </p:sp>
      <p:sp>
        <p:nvSpPr>
          <p:cNvPr id="17" name="Rectangle 72">
            <a:extLst>
              <a:ext uri="{FF2B5EF4-FFF2-40B4-BE49-F238E27FC236}">
                <a16:creationId xmlns:a16="http://schemas.microsoft.com/office/drawing/2014/main" id="{18E74BFD-BA3F-44C0-B12D-9429CBDBC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8022" y="2968770"/>
            <a:ext cx="1355725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b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- Port 2010 </a:t>
            </a:r>
          </a:p>
        </p:txBody>
      </p:sp>
      <p:sp>
        <p:nvSpPr>
          <p:cNvPr id="18" name="Line 73">
            <a:extLst>
              <a:ext uri="{FF2B5EF4-FFF2-40B4-BE49-F238E27FC236}">
                <a16:creationId xmlns:a16="http://schemas.microsoft.com/office/drawing/2014/main" id="{2D13DDC8-D83A-4FE6-8207-8BEF6C8DC4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66259" y="3984770"/>
            <a:ext cx="4097338" cy="12700"/>
          </a:xfrm>
          <a:prstGeom prst="line">
            <a:avLst/>
          </a:prstGeom>
          <a:noFill/>
          <a:ln w="38100">
            <a:solidFill>
              <a:srgbClr val="015F85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Rectangle 74">
            <a:extLst>
              <a:ext uri="{FF2B5EF4-FFF2-40B4-BE49-F238E27FC236}">
                <a16:creationId xmlns:a16="http://schemas.microsoft.com/office/drawing/2014/main" id="{CDE0DF80-F4F1-44EE-8CBC-5D767873F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2797" y="3359295"/>
            <a:ext cx="1117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Port 2010 OK</a:t>
            </a:r>
          </a:p>
        </p:txBody>
      </p:sp>
      <p:sp>
        <p:nvSpPr>
          <p:cNvPr id="20" name="Rectangle 75">
            <a:extLst>
              <a:ext uri="{FF2B5EF4-FFF2-40B4-BE49-F238E27FC236}">
                <a16:creationId xmlns:a16="http://schemas.microsoft.com/office/drawing/2014/main" id="{E7E17D6B-9FC6-4E70-85B7-092B4BCB4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4422" y="3697432"/>
            <a:ext cx="509587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21" name="Line 76">
            <a:extLst>
              <a:ext uri="{FF2B5EF4-FFF2-40B4-BE49-F238E27FC236}">
                <a16:creationId xmlns:a16="http://schemas.microsoft.com/office/drawing/2014/main" id="{BF668331-99B0-43ED-992D-AF48354F28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722" y="3608532"/>
            <a:ext cx="3106737" cy="0"/>
          </a:xfrm>
          <a:prstGeom prst="line">
            <a:avLst/>
          </a:prstGeom>
          <a:noFill/>
          <a:ln w="38100">
            <a:solidFill>
              <a:srgbClr val="015F85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2" name="AutoShape 96">
            <a:extLst>
              <a:ext uri="{FF2B5EF4-FFF2-40B4-BE49-F238E27FC236}">
                <a16:creationId xmlns:a16="http://schemas.microsoft.com/office/drawing/2014/main" id="{31F900F5-8EB9-484E-A64D-652E517D003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174509" y="1576532"/>
            <a:ext cx="698500" cy="292100"/>
          </a:xfrm>
          <a:prstGeom prst="rightArrow">
            <a:avLst>
              <a:gd name="adj1" fmla="val 50000"/>
              <a:gd name="adj2" fmla="val 59783"/>
            </a:avLst>
          </a:prstGeom>
          <a:solidFill>
            <a:srgbClr val="99CC00"/>
          </a:solidFill>
          <a:ln w="9525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104" descr="File-Application_Server">
            <a:extLst>
              <a:ext uri="{FF2B5EF4-FFF2-40B4-BE49-F238E27FC236}">
                <a16:creationId xmlns:a16="http://schemas.microsoft.com/office/drawing/2014/main" id="{63585577-ACE4-4A3E-8BB9-8BFD24CFD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097" y="1827357"/>
            <a:ext cx="44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05" descr="PC">
            <a:extLst>
              <a:ext uri="{FF2B5EF4-FFF2-40B4-BE49-F238E27FC236}">
                <a16:creationId xmlns:a16="http://schemas.microsoft.com/office/drawing/2014/main" id="{257D5421-BAC3-492E-ABF8-39938C4F1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247" y="1867045"/>
            <a:ext cx="50800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06" descr="Network_Cloud_Standard">
            <a:extLst>
              <a:ext uri="{FF2B5EF4-FFF2-40B4-BE49-F238E27FC236}">
                <a16:creationId xmlns:a16="http://schemas.microsoft.com/office/drawing/2014/main" id="{E5840FEC-CF49-40C7-84C4-203272E98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47" y="1687657"/>
            <a:ext cx="15271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112">
            <a:extLst>
              <a:ext uri="{FF2B5EF4-FFF2-40B4-BE49-F238E27FC236}">
                <a16:creationId xmlns:a16="http://schemas.microsoft.com/office/drawing/2014/main" id="{9455C689-067F-4E13-A8AF-86B27F38B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447" y="4384820"/>
            <a:ext cx="7985125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>
            <a:spAutoFit/>
          </a:bodyPr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1" indent="-228600" defTabSz="814388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Protocols such as FTP, HTTP, H.323, and SQL*Net need to negotiate connections </a:t>
            </a:r>
            <a:b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 dynamically assigned source or destination ports through the firewall. </a:t>
            </a:r>
          </a:p>
          <a:p>
            <a:pPr marL="342900" marR="0" lvl="1" indent="-228600" defTabSz="814388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security appliance inspects packets above the network layer.</a:t>
            </a:r>
          </a:p>
          <a:p>
            <a:pPr marL="342900" marR="0" lvl="1" indent="-228600" defTabSz="814388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security appliance securely opens and closes negotiated ports for </a:t>
            </a:r>
            <a:b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legitimate client-server connections through the firewall.</a:t>
            </a:r>
          </a:p>
        </p:txBody>
      </p:sp>
      <p:pic>
        <p:nvPicPr>
          <p:cNvPr id="27" name="Picture 113" descr="Cisco_ASA5500">
            <a:extLst>
              <a:ext uri="{FF2B5EF4-FFF2-40B4-BE49-F238E27FC236}">
                <a16:creationId xmlns:a16="http://schemas.microsoft.com/office/drawing/2014/main" id="{ADC2CD9B-2EB8-4E59-AB5D-2318CCE5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672" y="1932132"/>
            <a:ext cx="51117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02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Tính năng Modular Policy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28" name="Picture 3058" descr="Home_Office">
            <a:extLst>
              <a:ext uri="{FF2B5EF4-FFF2-40B4-BE49-F238E27FC236}">
                <a16:creationId xmlns:a16="http://schemas.microsoft.com/office/drawing/2014/main" id="{D637FEEA-22A1-48B8-AC1E-D8C551D1D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956" y="1347066"/>
            <a:ext cx="4572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059" descr="Home_Office">
            <a:extLst>
              <a:ext uri="{FF2B5EF4-FFF2-40B4-BE49-F238E27FC236}">
                <a16:creationId xmlns:a16="http://schemas.microsoft.com/office/drawing/2014/main" id="{19D4A280-D212-47B0-AA9A-1D6F6AA7C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756" y="1423266"/>
            <a:ext cx="4572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060" descr="Home_Office">
            <a:extLst>
              <a:ext uri="{FF2B5EF4-FFF2-40B4-BE49-F238E27FC236}">
                <a16:creationId xmlns:a16="http://schemas.microsoft.com/office/drawing/2014/main" id="{17FE1D65-0148-40AA-ADBD-7B1BE3ACF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556" y="1493116"/>
            <a:ext cx="4572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61" descr="Home_Office">
            <a:extLst>
              <a:ext uri="{FF2B5EF4-FFF2-40B4-BE49-F238E27FC236}">
                <a16:creationId xmlns:a16="http://schemas.microsoft.com/office/drawing/2014/main" id="{EFAF8056-7CD7-4196-B0C4-C9FA90047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531" y="1574079"/>
            <a:ext cx="4572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057" descr="Home_Office">
            <a:extLst>
              <a:ext uri="{FF2B5EF4-FFF2-40B4-BE49-F238E27FC236}">
                <a16:creationId xmlns:a16="http://schemas.microsoft.com/office/drawing/2014/main" id="{A9D8B3D6-4136-4C9E-99FA-212408F7A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406" y="2207491"/>
            <a:ext cx="4572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056" descr="Home_Office">
            <a:extLst>
              <a:ext uri="{FF2B5EF4-FFF2-40B4-BE49-F238E27FC236}">
                <a16:creationId xmlns:a16="http://schemas.microsoft.com/office/drawing/2014/main" id="{FEFF5C6B-ABDB-409E-8227-A3FF43531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206" y="2283691"/>
            <a:ext cx="4572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054" descr="Home_Office">
            <a:extLst>
              <a:ext uri="{FF2B5EF4-FFF2-40B4-BE49-F238E27FC236}">
                <a16:creationId xmlns:a16="http://schemas.microsoft.com/office/drawing/2014/main" id="{80732B78-7202-492E-99BC-687A23585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006" y="2353541"/>
            <a:ext cx="4572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055" descr="Home_Office">
            <a:extLst>
              <a:ext uri="{FF2B5EF4-FFF2-40B4-BE49-F238E27FC236}">
                <a16:creationId xmlns:a16="http://schemas.microsoft.com/office/drawing/2014/main" id="{2A7AE303-AD49-44A2-9870-864D82446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981" y="2434504"/>
            <a:ext cx="4572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Line 1535">
            <a:extLst>
              <a:ext uri="{FF2B5EF4-FFF2-40B4-BE49-F238E27FC236}">
                <a16:creationId xmlns:a16="http://schemas.microsoft.com/office/drawing/2014/main" id="{D28A035B-8EF4-481D-B1BB-D0400F4DCA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0043" y="3921991"/>
            <a:ext cx="7213600" cy="0"/>
          </a:xfrm>
          <a:prstGeom prst="line">
            <a:avLst/>
          </a:prstGeom>
          <a:noFill/>
          <a:ln w="38100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grpSp>
        <p:nvGrpSpPr>
          <p:cNvPr id="37" name="Group 1548">
            <a:extLst>
              <a:ext uri="{FF2B5EF4-FFF2-40B4-BE49-F238E27FC236}">
                <a16:creationId xmlns:a16="http://schemas.microsoft.com/office/drawing/2014/main" id="{B9C6888D-E8FD-418D-8062-1221BA6F5063}"/>
              </a:ext>
            </a:extLst>
          </p:cNvPr>
          <p:cNvGrpSpPr>
            <a:grpSpLocks/>
          </p:cNvGrpSpPr>
          <p:nvPr/>
        </p:nvGrpSpPr>
        <p:grpSpPr bwMode="auto">
          <a:xfrm>
            <a:off x="5222731" y="3086966"/>
            <a:ext cx="209550" cy="527050"/>
            <a:chOff x="3007" y="3420"/>
            <a:chExt cx="123" cy="332"/>
          </a:xfrm>
        </p:grpSpPr>
        <p:sp>
          <p:nvSpPr>
            <p:cNvPr id="38" name="Line 1549">
              <a:extLst>
                <a:ext uri="{FF2B5EF4-FFF2-40B4-BE49-F238E27FC236}">
                  <a16:creationId xmlns:a16="http://schemas.microsoft.com/office/drawing/2014/main" id="{392DBD75-71B5-435F-B077-CECC1DBABA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18" y="3420"/>
              <a:ext cx="2" cy="332"/>
            </a:xfrm>
            <a:prstGeom prst="line">
              <a:avLst/>
            </a:prstGeom>
            <a:noFill/>
            <a:ln w="50800">
              <a:solidFill>
                <a:srgbClr val="333399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39" name="Line 1550">
              <a:extLst>
                <a:ext uri="{FF2B5EF4-FFF2-40B4-BE49-F238E27FC236}">
                  <a16:creationId xmlns:a16="http://schemas.microsoft.com/office/drawing/2014/main" id="{F8DC6705-252F-459C-8333-92D2DB93F6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7" y="3488"/>
              <a:ext cx="117" cy="4"/>
            </a:xfrm>
            <a:prstGeom prst="line">
              <a:avLst/>
            </a:prstGeom>
            <a:noFill/>
            <a:ln w="50800">
              <a:solidFill>
                <a:srgbClr val="333399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40" name="Line 1551">
              <a:extLst>
                <a:ext uri="{FF2B5EF4-FFF2-40B4-BE49-F238E27FC236}">
                  <a16:creationId xmlns:a16="http://schemas.microsoft.com/office/drawing/2014/main" id="{AD673D7C-E681-4C8A-9FB4-71AC95795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3" y="3682"/>
              <a:ext cx="117" cy="5"/>
            </a:xfrm>
            <a:prstGeom prst="line">
              <a:avLst/>
            </a:prstGeom>
            <a:noFill/>
            <a:ln w="50800">
              <a:solidFill>
                <a:srgbClr val="333399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sp>
        <p:nvSpPr>
          <p:cNvPr id="41" name="Line 1552">
            <a:extLst>
              <a:ext uri="{FF2B5EF4-FFF2-40B4-BE49-F238E27FC236}">
                <a16:creationId xmlns:a16="http://schemas.microsoft.com/office/drawing/2014/main" id="{50CE74FC-C10D-440A-A6D1-ADF6459304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02118" y="3334616"/>
            <a:ext cx="344488" cy="7938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42" name="Line 1553">
            <a:extLst>
              <a:ext uri="{FF2B5EF4-FFF2-40B4-BE49-F238E27FC236}">
                <a16:creationId xmlns:a16="http://schemas.microsoft.com/office/drawing/2014/main" id="{1383149F-CECF-4E04-9686-70DBA3924A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87868" y="2534516"/>
            <a:ext cx="585788" cy="774700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grpSp>
        <p:nvGrpSpPr>
          <p:cNvPr id="43" name="Group 1554">
            <a:extLst>
              <a:ext uri="{FF2B5EF4-FFF2-40B4-BE49-F238E27FC236}">
                <a16:creationId xmlns:a16="http://schemas.microsoft.com/office/drawing/2014/main" id="{7BFD9C77-B625-48A3-AA87-12344523C792}"/>
              </a:ext>
            </a:extLst>
          </p:cNvPr>
          <p:cNvGrpSpPr>
            <a:grpSpLocks/>
          </p:cNvGrpSpPr>
          <p:nvPr/>
        </p:nvGrpSpPr>
        <p:grpSpPr bwMode="auto">
          <a:xfrm>
            <a:off x="6318106" y="3209204"/>
            <a:ext cx="195262" cy="527050"/>
            <a:chOff x="3007" y="3420"/>
            <a:chExt cx="123" cy="332"/>
          </a:xfrm>
        </p:grpSpPr>
        <p:sp>
          <p:nvSpPr>
            <p:cNvPr id="44" name="Line 1555">
              <a:extLst>
                <a:ext uri="{FF2B5EF4-FFF2-40B4-BE49-F238E27FC236}">
                  <a16:creationId xmlns:a16="http://schemas.microsoft.com/office/drawing/2014/main" id="{45F38A91-1281-44B4-83AA-9751ED661D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18" y="3420"/>
              <a:ext cx="2" cy="332"/>
            </a:xfrm>
            <a:prstGeom prst="line">
              <a:avLst/>
            </a:prstGeom>
            <a:noFill/>
            <a:ln w="50800">
              <a:solidFill>
                <a:srgbClr val="333399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45" name="Line 1556">
              <a:extLst>
                <a:ext uri="{FF2B5EF4-FFF2-40B4-BE49-F238E27FC236}">
                  <a16:creationId xmlns:a16="http://schemas.microsoft.com/office/drawing/2014/main" id="{F09F4484-84EB-4139-90E4-ABBB2C7BB4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7" y="3488"/>
              <a:ext cx="117" cy="4"/>
            </a:xfrm>
            <a:prstGeom prst="line">
              <a:avLst/>
            </a:prstGeom>
            <a:noFill/>
            <a:ln w="50800">
              <a:solidFill>
                <a:srgbClr val="333399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46" name="Line 1557">
              <a:extLst>
                <a:ext uri="{FF2B5EF4-FFF2-40B4-BE49-F238E27FC236}">
                  <a16:creationId xmlns:a16="http://schemas.microsoft.com/office/drawing/2014/main" id="{DFD2B083-1E34-47AE-96D8-56FAB41989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3" y="3682"/>
              <a:ext cx="117" cy="5"/>
            </a:xfrm>
            <a:prstGeom prst="line">
              <a:avLst/>
            </a:prstGeom>
            <a:noFill/>
            <a:ln w="50800">
              <a:solidFill>
                <a:srgbClr val="333399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sp>
        <p:nvSpPr>
          <p:cNvPr id="47" name="Line 1558">
            <a:extLst>
              <a:ext uri="{FF2B5EF4-FFF2-40B4-BE49-F238E27FC236}">
                <a16:creationId xmlns:a16="http://schemas.microsoft.com/office/drawing/2014/main" id="{636A5AB8-46D4-4040-B309-DBCCD3E20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8918" y="3453679"/>
            <a:ext cx="344488" cy="6350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48" name="Line 1559">
            <a:extLst>
              <a:ext uri="{FF2B5EF4-FFF2-40B4-BE49-F238E27FC236}">
                <a16:creationId xmlns:a16="http://schemas.microsoft.com/office/drawing/2014/main" id="{3B38B58A-DD8D-4F7D-A677-1EBD6FF7A62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0668" y="2437679"/>
            <a:ext cx="300038" cy="1022350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49" name="Line 1560">
            <a:extLst>
              <a:ext uri="{FF2B5EF4-FFF2-40B4-BE49-F238E27FC236}">
                <a16:creationId xmlns:a16="http://schemas.microsoft.com/office/drawing/2014/main" id="{D705439D-283F-4A88-ABF3-7EA134F1831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256" y="2364654"/>
            <a:ext cx="1809750" cy="6350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50" name="Rectangle 1562">
            <a:extLst>
              <a:ext uri="{FF2B5EF4-FFF2-40B4-BE49-F238E27FC236}">
                <a16:creationId xmlns:a16="http://schemas.microsoft.com/office/drawing/2014/main" id="{44CEF700-98E4-4EDB-9375-B32F534281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35318" y="2440854"/>
            <a:ext cx="9525" cy="3175"/>
          </a:xfrm>
          <a:prstGeom prst="rect">
            <a:avLst/>
          </a:prstGeom>
          <a:solidFill>
            <a:srgbClr val="B7B7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Arc 1567">
            <a:extLst>
              <a:ext uri="{FF2B5EF4-FFF2-40B4-BE49-F238E27FC236}">
                <a16:creationId xmlns:a16="http://schemas.microsoft.com/office/drawing/2014/main" id="{B71BBE75-E458-4593-8266-BF4309D7DC01}"/>
              </a:ext>
            </a:extLst>
          </p:cNvPr>
          <p:cNvSpPr>
            <a:spLocks noChangeAspect="1"/>
          </p:cNvSpPr>
          <p:nvPr/>
        </p:nvSpPr>
        <p:spPr bwMode="auto">
          <a:xfrm rot="2729939" flipH="1">
            <a:off x="5841062" y="1698697"/>
            <a:ext cx="700088" cy="412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51198332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8E8E8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Arc 1568">
            <a:extLst>
              <a:ext uri="{FF2B5EF4-FFF2-40B4-BE49-F238E27FC236}">
                <a16:creationId xmlns:a16="http://schemas.microsoft.com/office/drawing/2014/main" id="{28C13E6D-E3A3-4D2A-A56D-6BFEF59F4712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760893" y="1459779"/>
            <a:ext cx="103188" cy="44450"/>
          </a:xfrm>
          <a:custGeom>
            <a:avLst/>
            <a:gdLst>
              <a:gd name="T0" fmla="*/ 2147483647 w 23710"/>
              <a:gd name="T1" fmla="*/ 95549419 h 22118"/>
              <a:gd name="T2" fmla="*/ 275554816 w 23710"/>
              <a:gd name="T3" fmla="*/ 0 h 22118"/>
              <a:gd name="T4" fmla="*/ 2147483647 w 23710"/>
              <a:gd name="T5" fmla="*/ 2248099 h 22118"/>
              <a:gd name="T6" fmla="*/ 0 60000 65536"/>
              <a:gd name="T7" fmla="*/ 0 60000 65536"/>
              <a:gd name="T8" fmla="*/ 0 60000 65536"/>
              <a:gd name="T9" fmla="*/ 0 w 23710"/>
              <a:gd name="T10" fmla="*/ 0 h 22118"/>
              <a:gd name="T11" fmla="*/ 23710 w 23710"/>
              <a:gd name="T12" fmla="*/ 22118 h 221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710" h="22118" fill="none" extrusionOk="0">
                <a:moveTo>
                  <a:pt x="23709" y="22014"/>
                </a:moveTo>
                <a:cubicBezTo>
                  <a:pt x="23008" y="22083"/>
                  <a:pt x="22304" y="22117"/>
                  <a:pt x="21600" y="22118"/>
                </a:cubicBezTo>
                <a:cubicBezTo>
                  <a:pt x="9670" y="22118"/>
                  <a:pt x="0" y="12447"/>
                  <a:pt x="0" y="518"/>
                </a:cubicBezTo>
                <a:cubicBezTo>
                  <a:pt x="-1" y="345"/>
                  <a:pt x="2" y="172"/>
                  <a:pt x="6" y="0"/>
                </a:cubicBezTo>
              </a:path>
              <a:path w="23710" h="22118" stroke="0" extrusionOk="0">
                <a:moveTo>
                  <a:pt x="23709" y="22014"/>
                </a:moveTo>
                <a:cubicBezTo>
                  <a:pt x="23008" y="22083"/>
                  <a:pt x="22304" y="22117"/>
                  <a:pt x="21600" y="22118"/>
                </a:cubicBezTo>
                <a:cubicBezTo>
                  <a:pt x="9670" y="22118"/>
                  <a:pt x="0" y="12447"/>
                  <a:pt x="0" y="518"/>
                </a:cubicBezTo>
                <a:cubicBezTo>
                  <a:pt x="-1" y="345"/>
                  <a:pt x="2" y="172"/>
                  <a:pt x="6" y="0"/>
                </a:cubicBezTo>
                <a:lnTo>
                  <a:pt x="21600" y="518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Group 1569">
            <a:extLst>
              <a:ext uri="{FF2B5EF4-FFF2-40B4-BE49-F238E27FC236}">
                <a16:creationId xmlns:a16="http://schemas.microsoft.com/office/drawing/2014/main" id="{FD7E7266-F5B1-4616-BEDB-47653F435784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5854556" y="1415329"/>
            <a:ext cx="115887" cy="419100"/>
            <a:chOff x="3648" y="2010"/>
            <a:chExt cx="328" cy="1169"/>
          </a:xfrm>
        </p:grpSpPr>
        <p:sp>
          <p:nvSpPr>
            <p:cNvPr id="54" name="Oval 1570">
              <a:extLst>
                <a:ext uri="{FF2B5EF4-FFF2-40B4-BE49-F238E27FC236}">
                  <a16:creationId xmlns:a16="http://schemas.microsoft.com/office/drawing/2014/main" id="{70EC3361-04FC-47AB-AF17-7E4CF62103C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64" y="2110"/>
              <a:ext cx="32" cy="32"/>
            </a:xfrm>
            <a:prstGeom prst="ellipse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1571">
              <a:extLst>
                <a:ext uri="{FF2B5EF4-FFF2-40B4-BE49-F238E27FC236}">
                  <a16:creationId xmlns:a16="http://schemas.microsoft.com/office/drawing/2014/main" id="{3F741DEB-5BDB-46BE-B7DF-4D2D74352F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28" y="2110"/>
              <a:ext cx="32" cy="32"/>
            </a:xfrm>
            <a:prstGeom prst="ellipse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 1572">
              <a:extLst>
                <a:ext uri="{FF2B5EF4-FFF2-40B4-BE49-F238E27FC236}">
                  <a16:creationId xmlns:a16="http://schemas.microsoft.com/office/drawing/2014/main" id="{A3D36783-7A1E-452D-93E4-2D4FD270188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32" y="2146"/>
              <a:ext cx="65" cy="73"/>
            </a:xfrm>
            <a:custGeom>
              <a:avLst/>
              <a:gdLst>
                <a:gd name="T0" fmla="*/ 8 w 65"/>
                <a:gd name="T1" fmla="*/ 0 h 73"/>
                <a:gd name="T2" fmla="*/ 64 w 65"/>
                <a:gd name="T3" fmla="*/ 48 h 73"/>
                <a:gd name="T4" fmla="*/ 64 w 65"/>
                <a:gd name="T5" fmla="*/ 72 h 73"/>
                <a:gd name="T6" fmla="*/ 0 w 65"/>
                <a:gd name="T7" fmla="*/ 0 h 73"/>
                <a:gd name="T8" fmla="*/ 8 w 65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73"/>
                <a:gd name="T17" fmla="*/ 65 w 65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73">
                  <a:moveTo>
                    <a:pt x="8" y="0"/>
                  </a:moveTo>
                  <a:lnTo>
                    <a:pt x="64" y="48"/>
                  </a:lnTo>
                  <a:lnTo>
                    <a:pt x="64" y="72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 1573">
              <a:extLst>
                <a:ext uri="{FF2B5EF4-FFF2-40B4-BE49-F238E27FC236}">
                  <a16:creationId xmlns:a16="http://schemas.microsoft.com/office/drawing/2014/main" id="{2E97075F-4ED6-4038-98F8-276963544C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12" y="2146"/>
              <a:ext cx="65" cy="73"/>
            </a:xfrm>
            <a:custGeom>
              <a:avLst/>
              <a:gdLst>
                <a:gd name="T0" fmla="*/ 56 w 65"/>
                <a:gd name="T1" fmla="*/ 0 h 73"/>
                <a:gd name="T2" fmla="*/ 0 w 65"/>
                <a:gd name="T3" fmla="*/ 48 h 73"/>
                <a:gd name="T4" fmla="*/ 0 w 65"/>
                <a:gd name="T5" fmla="*/ 72 h 73"/>
                <a:gd name="T6" fmla="*/ 64 w 65"/>
                <a:gd name="T7" fmla="*/ 0 h 73"/>
                <a:gd name="T8" fmla="*/ 56 w 65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73"/>
                <a:gd name="T17" fmla="*/ 65 w 65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73">
                  <a:moveTo>
                    <a:pt x="56" y="0"/>
                  </a:moveTo>
                  <a:lnTo>
                    <a:pt x="0" y="48"/>
                  </a:lnTo>
                  <a:lnTo>
                    <a:pt x="0" y="72"/>
                  </a:lnTo>
                  <a:lnTo>
                    <a:pt x="64" y="0"/>
                  </a:lnTo>
                  <a:lnTo>
                    <a:pt x="56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 1574">
              <a:extLst>
                <a:ext uri="{FF2B5EF4-FFF2-40B4-BE49-F238E27FC236}">
                  <a16:creationId xmlns:a16="http://schemas.microsoft.com/office/drawing/2014/main" id="{4C64A9D4-1D29-4EC1-AC12-76ACD2626B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32" y="2314"/>
              <a:ext cx="65" cy="65"/>
            </a:xfrm>
            <a:custGeom>
              <a:avLst/>
              <a:gdLst>
                <a:gd name="T0" fmla="*/ 8 w 65"/>
                <a:gd name="T1" fmla="*/ 0 h 65"/>
                <a:gd name="T2" fmla="*/ 64 w 65"/>
                <a:gd name="T3" fmla="*/ 56 h 65"/>
                <a:gd name="T4" fmla="*/ 64 w 65"/>
                <a:gd name="T5" fmla="*/ 64 h 65"/>
                <a:gd name="T6" fmla="*/ 0 w 65"/>
                <a:gd name="T7" fmla="*/ 0 h 65"/>
                <a:gd name="T8" fmla="*/ 8 w 65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65"/>
                <a:gd name="T17" fmla="*/ 65 w 6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65">
                  <a:moveTo>
                    <a:pt x="8" y="0"/>
                  </a:moveTo>
                  <a:lnTo>
                    <a:pt x="64" y="56"/>
                  </a:lnTo>
                  <a:lnTo>
                    <a:pt x="64" y="64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1575">
              <a:extLst>
                <a:ext uri="{FF2B5EF4-FFF2-40B4-BE49-F238E27FC236}">
                  <a16:creationId xmlns:a16="http://schemas.microsoft.com/office/drawing/2014/main" id="{EF0EAC26-B6AF-40A4-BD77-9CCB20B46B0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12" y="2314"/>
              <a:ext cx="65" cy="65"/>
            </a:xfrm>
            <a:custGeom>
              <a:avLst/>
              <a:gdLst>
                <a:gd name="T0" fmla="*/ 56 w 65"/>
                <a:gd name="T1" fmla="*/ 0 h 65"/>
                <a:gd name="T2" fmla="*/ 0 w 65"/>
                <a:gd name="T3" fmla="*/ 56 h 65"/>
                <a:gd name="T4" fmla="*/ 0 w 65"/>
                <a:gd name="T5" fmla="*/ 64 h 65"/>
                <a:gd name="T6" fmla="*/ 64 w 65"/>
                <a:gd name="T7" fmla="*/ 0 h 65"/>
                <a:gd name="T8" fmla="*/ 56 w 65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65"/>
                <a:gd name="T17" fmla="*/ 65 w 6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65">
                  <a:moveTo>
                    <a:pt x="56" y="0"/>
                  </a:moveTo>
                  <a:lnTo>
                    <a:pt x="0" y="56"/>
                  </a:lnTo>
                  <a:lnTo>
                    <a:pt x="0" y="64"/>
                  </a:lnTo>
                  <a:lnTo>
                    <a:pt x="64" y="0"/>
                  </a:lnTo>
                  <a:lnTo>
                    <a:pt x="56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 1576">
              <a:extLst>
                <a:ext uri="{FF2B5EF4-FFF2-40B4-BE49-F238E27FC236}">
                  <a16:creationId xmlns:a16="http://schemas.microsoft.com/office/drawing/2014/main" id="{23D04C41-61E6-458E-A540-0F707FD0441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96" y="2010"/>
              <a:ext cx="33" cy="1169"/>
            </a:xfrm>
            <a:custGeom>
              <a:avLst/>
              <a:gdLst>
                <a:gd name="T0" fmla="*/ 32 w 33"/>
                <a:gd name="T1" fmla="*/ 1168 h 1169"/>
                <a:gd name="T2" fmla="*/ 32 w 33"/>
                <a:gd name="T3" fmla="*/ 8 h 1169"/>
                <a:gd name="T4" fmla="*/ 24 w 33"/>
                <a:gd name="T5" fmla="*/ 0 h 1169"/>
                <a:gd name="T6" fmla="*/ 8 w 33"/>
                <a:gd name="T7" fmla="*/ 0 h 1169"/>
                <a:gd name="T8" fmla="*/ 0 w 33"/>
                <a:gd name="T9" fmla="*/ 8 h 1169"/>
                <a:gd name="T10" fmla="*/ 0 w 33"/>
                <a:gd name="T11" fmla="*/ 1168 h 1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1169"/>
                <a:gd name="T20" fmla="*/ 33 w 33"/>
                <a:gd name="T21" fmla="*/ 1169 h 11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1169">
                  <a:moveTo>
                    <a:pt x="32" y="116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168"/>
                  </a:lnTo>
                </a:path>
              </a:pathLst>
            </a:custGeom>
            <a:solidFill>
              <a:srgbClr val="B37121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Line 1577">
              <a:extLst>
                <a:ext uri="{FF2B5EF4-FFF2-40B4-BE49-F238E27FC236}">
                  <a16:creationId xmlns:a16="http://schemas.microsoft.com/office/drawing/2014/main" id="{81680E13-1DEF-47CC-9803-9DA9050CAFD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20" y="2065"/>
              <a:ext cx="0" cy="1073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62" name="Rectangle 1578">
              <a:extLst>
                <a:ext uri="{FF2B5EF4-FFF2-40B4-BE49-F238E27FC236}">
                  <a16:creationId xmlns:a16="http://schemas.microsoft.com/office/drawing/2014/main" id="{B086E80A-5364-4520-AB9F-66436AB7D0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6" y="2294"/>
              <a:ext cx="224" cy="24"/>
            </a:xfrm>
            <a:prstGeom prst="rect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1579">
              <a:extLst>
                <a:ext uri="{FF2B5EF4-FFF2-40B4-BE49-F238E27FC236}">
                  <a16:creationId xmlns:a16="http://schemas.microsoft.com/office/drawing/2014/main" id="{50AEA876-900A-4CAA-B6E0-4C270A3607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48" y="2134"/>
              <a:ext cx="328" cy="24"/>
            </a:xfrm>
            <a:prstGeom prst="rect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Line 1580">
              <a:extLst>
                <a:ext uri="{FF2B5EF4-FFF2-40B4-BE49-F238E27FC236}">
                  <a16:creationId xmlns:a16="http://schemas.microsoft.com/office/drawing/2014/main" id="{2708A350-4CC1-4F1D-A712-546F6C74288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91" y="2146"/>
              <a:ext cx="241" cy="0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65" name="Line 1581">
              <a:extLst>
                <a:ext uri="{FF2B5EF4-FFF2-40B4-BE49-F238E27FC236}">
                  <a16:creationId xmlns:a16="http://schemas.microsoft.com/office/drawing/2014/main" id="{530FE0E3-A445-48B3-9D33-29956688705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39" y="2306"/>
              <a:ext cx="137" cy="0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sp>
        <p:nvSpPr>
          <p:cNvPr id="66" name="Arc 1582">
            <a:extLst>
              <a:ext uri="{FF2B5EF4-FFF2-40B4-BE49-F238E27FC236}">
                <a16:creationId xmlns:a16="http://schemas.microsoft.com/office/drawing/2014/main" id="{2587D810-F31B-4224-82B6-9441F5F96286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703743" y="1458191"/>
            <a:ext cx="242888" cy="50800"/>
          </a:xfrm>
          <a:custGeom>
            <a:avLst/>
            <a:gdLst>
              <a:gd name="T0" fmla="*/ 2147483647 w 37419"/>
              <a:gd name="T1" fmla="*/ 313141993 h 22216"/>
              <a:gd name="T2" fmla="*/ 2147483647 w 37419"/>
              <a:gd name="T3" fmla="*/ 0 h 22216"/>
              <a:gd name="T4" fmla="*/ 2147483647 w 37419"/>
              <a:gd name="T5" fmla="*/ 12592967 h 22216"/>
              <a:gd name="T6" fmla="*/ 0 60000 65536"/>
              <a:gd name="T7" fmla="*/ 0 60000 65536"/>
              <a:gd name="T8" fmla="*/ 0 60000 65536"/>
              <a:gd name="T9" fmla="*/ 0 w 37419"/>
              <a:gd name="T10" fmla="*/ 0 h 22216"/>
              <a:gd name="T11" fmla="*/ 37419 w 37419"/>
              <a:gd name="T12" fmla="*/ 22216 h 22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19" h="22216" fill="none" extrusionOk="0">
                <a:moveTo>
                  <a:pt x="37418" y="15323"/>
                </a:moveTo>
                <a:cubicBezTo>
                  <a:pt x="33332" y="19719"/>
                  <a:pt x="27601" y="22215"/>
                  <a:pt x="21600" y="22216"/>
                </a:cubicBezTo>
                <a:cubicBezTo>
                  <a:pt x="9670" y="22216"/>
                  <a:pt x="0" y="12545"/>
                  <a:pt x="0" y="616"/>
                </a:cubicBezTo>
                <a:cubicBezTo>
                  <a:pt x="-1" y="410"/>
                  <a:pt x="2" y="205"/>
                  <a:pt x="8" y="-1"/>
                </a:cubicBezTo>
              </a:path>
              <a:path w="37419" h="22216" stroke="0" extrusionOk="0">
                <a:moveTo>
                  <a:pt x="37418" y="15323"/>
                </a:moveTo>
                <a:cubicBezTo>
                  <a:pt x="33332" y="19719"/>
                  <a:pt x="27601" y="22215"/>
                  <a:pt x="21600" y="22216"/>
                </a:cubicBezTo>
                <a:cubicBezTo>
                  <a:pt x="9670" y="22216"/>
                  <a:pt x="0" y="12545"/>
                  <a:pt x="0" y="616"/>
                </a:cubicBezTo>
                <a:cubicBezTo>
                  <a:pt x="-1" y="410"/>
                  <a:pt x="2" y="205"/>
                  <a:pt x="8" y="-1"/>
                </a:cubicBezTo>
                <a:lnTo>
                  <a:pt x="21600" y="616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Arc 1744">
            <a:extLst>
              <a:ext uri="{FF2B5EF4-FFF2-40B4-BE49-F238E27FC236}">
                <a16:creationId xmlns:a16="http://schemas.microsoft.com/office/drawing/2014/main" id="{A6F22456-135A-46CD-9B0F-10E57450B02D}"/>
              </a:ext>
            </a:extLst>
          </p:cNvPr>
          <p:cNvSpPr>
            <a:spLocks noChangeAspect="1"/>
          </p:cNvSpPr>
          <p:nvPr/>
        </p:nvSpPr>
        <p:spPr bwMode="auto">
          <a:xfrm rot="2729939" flipH="1">
            <a:off x="5767244" y="1774103"/>
            <a:ext cx="698500" cy="412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51198332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8E8E8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Arc 1745">
            <a:extLst>
              <a:ext uri="{FF2B5EF4-FFF2-40B4-BE49-F238E27FC236}">
                <a16:creationId xmlns:a16="http://schemas.microsoft.com/office/drawing/2014/main" id="{CAB307C6-4FC5-4FDF-881D-18A6FDC09A9A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684693" y="1535979"/>
            <a:ext cx="104775" cy="44450"/>
          </a:xfrm>
          <a:custGeom>
            <a:avLst/>
            <a:gdLst>
              <a:gd name="T0" fmla="*/ 2147483647 w 23710"/>
              <a:gd name="T1" fmla="*/ 95549419 h 22118"/>
              <a:gd name="T2" fmla="*/ 337947281 w 23710"/>
              <a:gd name="T3" fmla="*/ 0 h 22118"/>
              <a:gd name="T4" fmla="*/ 2147483647 w 23710"/>
              <a:gd name="T5" fmla="*/ 2248099 h 22118"/>
              <a:gd name="T6" fmla="*/ 0 60000 65536"/>
              <a:gd name="T7" fmla="*/ 0 60000 65536"/>
              <a:gd name="T8" fmla="*/ 0 60000 65536"/>
              <a:gd name="T9" fmla="*/ 0 w 23710"/>
              <a:gd name="T10" fmla="*/ 0 h 22118"/>
              <a:gd name="T11" fmla="*/ 23710 w 23710"/>
              <a:gd name="T12" fmla="*/ 22118 h 221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710" h="22118" fill="none" extrusionOk="0">
                <a:moveTo>
                  <a:pt x="23709" y="22014"/>
                </a:moveTo>
                <a:cubicBezTo>
                  <a:pt x="23008" y="22083"/>
                  <a:pt x="22304" y="22117"/>
                  <a:pt x="21600" y="22118"/>
                </a:cubicBezTo>
                <a:cubicBezTo>
                  <a:pt x="9670" y="22118"/>
                  <a:pt x="0" y="12447"/>
                  <a:pt x="0" y="518"/>
                </a:cubicBezTo>
                <a:cubicBezTo>
                  <a:pt x="-1" y="345"/>
                  <a:pt x="2" y="172"/>
                  <a:pt x="6" y="0"/>
                </a:cubicBezTo>
              </a:path>
              <a:path w="23710" h="22118" stroke="0" extrusionOk="0">
                <a:moveTo>
                  <a:pt x="23709" y="22014"/>
                </a:moveTo>
                <a:cubicBezTo>
                  <a:pt x="23008" y="22083"/>
                  <a:pt x="22304" y="22117"/>
                  <a:pt x="21600" y="22118"/>
                </a:cubicBezTo>
                <a:cubicBezTo>
                  <a:pt x="9670" y="22118"/>
                  <a:pt x="0" y="12447"/>
                  <a:pt x="0" y="518"/>
                </a:cubicBezTo>
                <a:cubicBezTo>
                  <a:pt x="-1" y="345"/>
                  <a:pt x="2" y="172"/>
                  <a:pt x="6" y="0"/>
                </a:cubicBezTo>
                <a:lnTo>
                  <a:pt x="21600" y="518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746">
            <a:extLst>
              <a:ext uri="{FF2B5EF4-FFF2-40B4-BE49-F238E27FC236}">
                <a16:creationId xmlns:a16="http://schemas.microsoft.com/office/drawing/2014/main" id="{191BB9BA-67DB-4ED3-93F3-9CB171B30B71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5778356" y="1491529"/>
            <a:ext cx="117475" cy="417512"/>
            <a:chOff x="3648" y="2010"/>
            <a:chExt cx="328" cy="1169"/>
          </a:xfrm>
        </p:grpSpPr>
        <p:sp>
          <p:nvSpPr>
            <p:cNvPr id="70" name="Oval 1747">
              <a:extLst>
                <a:ext uri="{FF2B5EF4-FFF2-40B4-BE49-F238E27FC236}">
                  <a16:creationId xmlns:a16="http://schemas.microsoft.com/office/drawing/2014/main" id="{10D0C7CD-7D9B-45CE-A961-FD4267C3DF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64" y="2110"/>
              <a:ext cx="32" cy="32"/>
            </a:xfrm>
            <a:prstGeom prst="ellipse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Oval 1748">
              <a:extLst>
                <a:ext uri="{FF2B5EF4-FFF2-40B4-BE49-F238E27FC236}">
                  <a16:creationId xmlns:a16="http://schemas.microsoft.com/office/drawing/2014/main" id="{76E4776D-57D8-4631-B13C-83AE5B1780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28" y="2110"/>
              <a:ext cx="32" cy="32"/>
            </a:xfrm>
            <a:prstGeom prst="ellipse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reeform 1749">
              <a:extLst>
                <a:ext uri="{FF2B5EF4-FFF2-40B4-BE49-F238E27FC236}">
                  <a16:creationId xmlns:a16="http://schemas.microsoft.com/office/drawing/2014/main" id="{FAE36ED9-37E9-4618-8EE5-8794A348724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32" y="2146"/>
              <a:ext cx="65" cy="73"/>
            </a:xfrm>
            <a:custGeom>
              <a:avLst/>
              <a:gdLst>
                <a:gd name="T0" fmla="*/ 8 w 65"/>
                <a:gd name="T1" fmla="*/ 0 h 73"/>
                <a:gd name="T2" fmla="*/ 64 w 65"/>
                <a:gd name="T3" fmla="*/ 48 h 73"/>
                <a:gd name="T4" fmla="*/ 64 w 65"/>
                <a:gd name="T5" fmla="*/ 72 h 73"/>
                <a:gd name="T6" fmla="*/ 0 w 65"/>
                <a:gd name="T7" fmla="*/ 0 h 73"/>
                <a:gd name="T8" fmla="*/ 8 w 65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73"/>
                <a:gd name="T17" fmla="*/ 65 w 65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73">
                  <a:moveTo>
                    <a:pt x="8" y="0"/>
                  </a:moveTo>
                  <a:lnTo>
                    <a:pt x="64" y="48"/>
                  </a:lnTo>
                  <a:lnTo>
                    <a:pt x="64" y="72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 1750">
              <a:extLst>
                <a:ext uri="{FF2B5EF4-FFF2-40B4-BE49-F238E27FC236}">
                  <a16:creationId xmlns:a16="http://schemas.microsoft.com/office/drawing/2014/main" id="{11B2AA6E-64A7-46BA-981A-D10BD577E8E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12" y="2146"/>
              <a:ext cx="65" cy="73"/>
            </a:xfrm>
            <a:custGeom>
              <a:avLst/>
              <a:gdLst>
                <a:gd name="T0" fmla="*/ 56 w 65"/>
                <a:gd name="T1" fmla="*/ 0 h 73"/>
                <a:gd name="T2" fmla="*/ 0 w 65"/>
                <a:gd name="T3" fmla="*/ 48 h 73"/>
                <a:gd name="T4" fmla="*/ 0 w 65"/>
                <a:gd name="T5" fmla="*/ 72 h 73"/>
                <a:gd name="T6" fmla="*/ 64 w 65"/>
                <a:gd name="T7" fmla="*/ 0 h 73"/>
                <a:gd name="T8" fmla="*/ 56 w 65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73"/>
                <a:gd name="T17" fmla="*/ 65 w 65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73">
                  <a:moveTo>
                    <a:pt x="56" y="0"/>
                  </a:moveTo>
                  <a:lnTo>
                    <a:pt x="0" y="48"/>
                  </a:lnTo>
                  <a:lnTo>
                    <a:pt x="0" y="72"/>
                  </a:lnTo>
                  <a:lnTo>
                    <a:pt x="64" y="0"/>
                  </a:lnTo>
                  <a:lnTo>
                    <a:pt x="56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 1751">
              <a:extLst>
                <a:ext uri="{FF2B5EF4-FFF2-40B4-BE49-F238E27FC236}">
                  <a16:creationId xmlns:a16="http://schemas.microsoft.com/office/drawing/2014/main" id="{3DD14026-E7E0-4DEC-8088-8469F86807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32" y="2314"/>
              <a:ext cx="65" cy="65"/>
            </a:xfrm>
            <a:custGeom>
              <a:avLst/>
              <a:gdLst>
                <a:gd name="T0" fmla="*/ 8 w 65"/>
                <a:gd name="T1" fmla="*/ 0 h 65"/>
                <a:gd name="T2" fmla="*/ 64 w 65"/>
                <a:gd name="T3" fmla="*/ 56 h 65"/>
                <a:gd name="T4" fmla="*/ 64 w 65"/>
                <a:gd name="T5" fmla="*/ 64 h 65"/>
                <a:gd name="T6" fmla="*/ 0 w 65"/>
                <a:gd name="T7" fmla="*/ 0 h 65"/>
                <a:gd name="T8" fmla="*/ 8 w 65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65"/>
                <a:gd name="T17" fmla="*/ 65 w 6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65">
                  <a:moveTo>
                    <a:pt x="8" y="0"/>
                  </a:moveTo>
                  <a:lnTo>
                    <a:pt x="64" y="56"/>
                  </a:lnTo>
                  <a:lnTo>
                    <a:pt x="64" y="64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 1752">
              <a:extLst>
                <a:ext uri="{FF2B5EF4-FFF2-40B4-BE49-F238E27FC236}">
                  <a16:creationId xmlns:a16="http://schemas.microsoft.com/office/drawing/2014/main" id="{58B9B971-0369-4E6C-83BC-327DD1A9C6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12" y="2314"/>
              <a:ext cx="65" cy="65"/>
            </a:xfrm>
            <a:custGeom>
              <a:avLst/>
              <a:gdLst>
                <a:gd name="T0" fmla="*/ 56 w 65"/>
                <a:gd name="T1" fmla="*/ 0 h 65"/>
                <a:gd name="T2" fmla="*/ 0 w 65"/>
                <a:gd name="T3" fmla="*/ 56 h 65"/>
                <a:gd name="T4" fmla="*/ 0 w 65"/>
                <a:gd name="T5" fmla="*/ 64 h 65"/>
                <a:gd name="T6" fmla="*/ 64 w 65"/>
                <a:gd name="T7" fmla="*/ 0 h 65"/>
                <a:gd name="T8" fmla="*/ 56 w 65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65"/>
                <a:gd name="T17" fmla="*/ 65 w 6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65">
                  <a:moveTo>
                    <a:pt x="56" y="0"/>
                  </a:moveTo>
                  <a:lnTo>
                    <a:pt x="0" y="56"/>
                  </a:lnTo>
                  <a:lnTo>
                    <a:pt x="0" y="64"/>
                  </a:lnTo>
                  <a:lnTo>
                    <a:pt x="64" y="0"/>
                  </a:lnTo>
                  <a:lnTo>
                    <a:pt x="56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 1753">
              <a:extLst>
                <a:ext uri="{FF2B5EF4-FFF2-40B4-BE49-F238E27FC236}">
                  <a16:creationId xmlns:a16="http://schemas.microsoft.com/office/drawing/2014/main" id="{24EED185-D16E-4B58-8376-9EBEB1025B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96" y="2010"/>
              <a:ext cx="33" cy="1169"/>
            </a:xfrm>
            <a:custGeom>
              <a:avLst/>
              <a:gdLst>
                <a:gd name="T0" fmla="*/ 32 w 33"/>
                <a:gd name="T1" fmla="*/ 1168 h 1169"/>
                <a:gd name="T2" fmla="*/ 32 w 33"/>
                <a:gd name="T3" fmla="*/ 8 h 1169"/>
                <a:gd name="T4" fmla="*/ 24 w 33"/>
                <a:gd name="T5" fmla="*/ 0 h 1169"/>
                <a:gd name="T6" fmla="*/ 8 w 33"/>
                <a:gd name="T7" fmla="*/ 0 h 1169"/>
                <a:gd name="T8" fmla="*/ 0 w 33"/>
                <a:gd name="T9" fmla="*/ 8 h 1169"/>
                <a:gd name="T10" fmla="*/ 0 w 33"/>
                <a:gd name="T11" fmla="*/ 1168 h 1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1169"/>
                <a:gd name="T20" fmla="*/ 33 w 33"/>
                <a:gd name="T21" fmla="*/ 1169 h 11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1169">
                  <a:moveTo>
                    <a:pt x="32" y="116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168"/>
                  </a:lnTo>
                </a:path>
              </a:pathLst>
            </a:custGeom>
            <a:solidFill>
              <a:srgbClr val="B37121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Line 1754">
              <a:extLst>
                <a:ext uri="{FF2B5EF4-FFF2-40B4-BE49-F238E27FC236}">
                  <a16:creationId xmlns:a16="http://schemas.microsoft.com/office/drawing/2014/main" id="{3F438ECE-18FB-4C62-9341-BD855D04B79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20" y="2065"/>
              <a:ext cx="0" cy="1073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78" name="Rectangle 1755">
              <a:extLst>
                <a:ext uri="{FF2B5EF4-FFF2-40B4-BE49-F238E27FC236}">
                  <a16:creationId xmlns:a16="http://schemas.microsoft.com/office/drawing/2014/main" id="{34F3E6ED-0F55-4849-9FC9-0E5134C358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6" y="2294"/>
              <a:ext cx="224" cy="24"/>
            </a:xfrm>
            <a:prstGeom prst="rect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1756">
              <a:extLst>
                <a:ext uri="{FF2B5EF4-FFF2-40B4-BE49-F238E27FC236}">
                  <a16:creationId xmlns:a16="http://schemas.microsoft.com/office/drawing/2014/main" id="{C78AD6BF-1ECA-4FA4-9989-F99E874407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48" y="2134"/>
              <a:ext cx="328" cy="24"/>
            </a:xfrm>
            <a:prstGeom prst="rect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Line 1757">
              <a:extLst>
                <a:ext uri="{FF2B5EF4-FFF2-40B4-BE49-F238E27FC236}">
                  <a16:creationId xmlns:a16="http://schemas.microsoft.com/office/drawing/2014/main" id="{20C481E6-1307-42B1-BD26-3DA7987E339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91" y="2146"/>
              <a:ext cx="241" cy="0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81" name="Line 1758">
              <a:extLst>
                <a:ext uri="{FF2B5EF4-FFF2-40B4-BE49-F238E27FC236}">
                  <a16:creationId xmlns:a16="http://schemas.microsoft.com/office/drawing/2014/main" id="{8D46C8FF-E847-4FC8-B8C3-9FEC213D2EF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39" y="2306"/>
              <a:ext cx="137" cy="0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sp>
        <p:nvSpPr>
          <p:cNvPr id="82" name="Arc 1759">
            <a:extLst>
              <a:ext uri="{FF2B5EF4-FFF2-40B4-BE49-F238E27FC236}">
                <a16:creationId xmlns:a16="http://schemas.microsoft.com/office/drawing/2014/main" id="{4AC9C0ED-3B67-4CF2-9EA0-3A05AEAFA2B5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629131" y="1534391"/>
            <a:ext cx="241300" cy="50800"/>
          </a:xfrm>
          <a:custGeom>
            <a:avLst/>
            <a:gdLst>
              <a:gd name="T0" fmla="*/ 2147483647 w 37419"/>
              <a:gd name="T1" fmla="*/ 313141993 h 22216"/>
              <a:gd name="T2" fmla="*/ 2147483647 w 37419"/>
              <a:gd name="T3" fmla="*/ 0 h 22216"/>
              <a:gd name="T4" fmla="*/ 2147483647 w 37419"/>
              <a:gd name="T5" fmla="*/ 12592967 h 22216"/>
              <a:gd name="T6" fmla="*/ 0 60000 65536"/>
              <a:gd name="T7" fmla="*/ 0 60000 65536"/>
              <a:gd name="T8" fmla="*/ 0 60000 65536"/>
              <a:gd name="T9" fmla="*/ 0 w 37419"/>
              <a:gd name="T10" fmla="*/ 0 h 22216"/>
              <a:gd name="T11" fmla="*/ 37419 w 37419"/>
              <a:gd name="T12" fmla="*/ 22216 h 22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19" h="22216" fill="none" extrusionOk="0">
                <a:moveTo>
                  <a:pt x="37418" y="15323"/>
                </a:moveTo>
                <a:cubicBezTo>
                  <a:pt x="33332" y="19719"/>
                  <a:pt x="27601" y="22215"/>
                  <a:pt x="21600" y="22216"/>
                </a:cubicBezTo>
                <a:cubicBezTo>
                  <a:pt x="9670" y="22216"/>
                  <a:pt x="0" y="12545"/>
                  <a:pt x="0" y="616"/>
                </a:cubicBezTo>
                <a:cubicBezTo>
                  <a:pt x="-1" y="410"/>
                  <a:pt x="2" y="205"/>
                  <a:pt x="8" y="-1"/>
                </a:cubicBezTo>
              </a:path>
              <a:path w="37419" h="22216" stroke="0" extrusionOk="0">
                <a:moveTo>
                  <a:pt x="37418" y="15323"/>
                </a:moveTo>
                <a:cubicBezTo>
                  <a:pt x="33332" y="19719"/>
                  <a:pt x="27601" y="22215"/>
                  <a:pt x="21600" y="22216"/>
                </a:cubicBezTo>
                <a:cubicBezTo>
                  <a:pt x="9670" y="22216"/>
                  <a:pt x="0" y="12545"/>
                  <a:pt x="0" y="616"/>
                </a:cubicBezTo>
                <a:cubicBezTo>
                  <a:pt x="-1" y="410"/>
                  <a:pt x="2" y="205"/>
                  <a:pt x="8" y="-1"/>
                </a:cubicBezTo>
                <a:lnTo>
                  <a:pt x="21600" y="616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Arc 1921">
            <a:extLst>
              <a:ext uri="{FF2B5EF4-FFF2-40B4-BE49-F238E27FC236}">
                <a16:creationId xmlns:a16="http://schemas.microsoft.com/office/drawing/2014/main" id="{ECCFE582-71A7-4DA9-B531-80017318194B}"/>
              </a:ext>
            </a:extLst>
          </p:cNvPr>
          <p:cNvSpPr>
            <a:spLocks noChangeAspect="1"/>
          </p:cNvSpPr>
          <p:nvPr/>
        </p:nvSpPr>
        <p:spPr bwMode="auto">
          <a:xfrm rot="2729939" flipH="1">
            <a:off x="5691837" y="1847922"/>
            <a:ext cx="700088" cy="412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51198332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8E8E8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Arc 1922">
            <a:extLst>
              <a:ext uri="{FF2B5EF4-FFF2-40B4-BE49-F238E27FC236}">
                <a16:creationId xmlns:a16="http://schemas.microsoft.com/office/drawing/2014/main" id="{D69A0C1A-5A03-46B0-BAA0-7DFAD17B92D4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610081" y="1609004"/>
            <a:ext cx="104775" cy="44450"/>
          </a:xfrm>
          <a:custGeom>
            <a:avLst/>
            <a:gdLst>
              <a:gd name="T0" fmla="*/ 2147483647 w 23710"/>
              <a:gd name="T1" fmla="*/ 95549419 h 22118"/>
              <a:gd name="T2" fmla="*/ 337947281 w 23710"/>
              <a:gd name="T3" fmla="*/ 0 h 22118"/>
              <a:gd name="T4" fmla="*/ 2147483647 w 23710"/>
              <a:gd name="T5" fmla="*/ 2248099 h 22118"/>
              <a:gd name="T6" fmla="*/ 0 60000 65536"/>
              <a:gd name="T7" fmla="*/ 0 60000 65536"/>
              <a:gd name="T8" fmla="*/ 0 60000 65536"/>
              <a:gd name="T9" fmla="*/ 0 w 23710"/>
              <a:gd name="T10" fmla="*/ 0 h 22118"/>
              <a:gd name="T11" fmla="*/ 23710 w 23710"/>
              <a:gd name="T12" fmla="*/ 22118 h 221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710" h="22118" fill="none" extrusionOk="0">
                <a:moveTo>
                  <a:pt x="23709" y="22014"/>
                </a:moveTo>
                <a:cubicBezTo>
                  <a:pt x="23008" y="22083"/>
                  <a:pt x="22304" y="22117"/>
                  <a:pt x="21600" y="22118"/>
                </a:cubicBezTo>
                <a:cubicBezTo>
                  <a:pt x="9670" y="22118"/>
                  <a:pt x="0" y="12447"/>
                  <a:pt x="0" y="518"/>
                </a:cubicBezTo>
                <a:cubicBezTo>
                  <a:pt x="-1" y="345"/>
                  <a:pt x="2" y="172"/>
                  <a:pt x="6" y="0"/>
                </a:cubicBezTo>
              </a:path>
              <a:path w="23710" h="22118" stroke="0" extrusionOk="0">
                <a:moveTo>
                  <a:pt x="23709" y="22014"/>
                </a:moveTo>
                <a:cubicBezTo>
                  <a:pt x="23008" y="22083"/>
                  <a:pt x="22304" y="22117"/>
                  <a:pt x="21600" y="22118"/>
                </a:cubicBezTo>
                <a:cubicBezTo>
                  <a:pt x="9670" y="22118"/>
                  <a:pt x="0" y="12447"/>
                  <a:pt x="0" y="518"/>
                </a:cubicBezTo>
                <a:cubicBezTo>
                  <a:pt x="-1" y="345"/>
                  <a:pt x="2" y="172"/>
                  <a:pt x="6" y="0"/>
                </a:cubicBezTo>
                <a:lnTo>
                  <a:pt x="21600" y="518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5" name="Group 1923">
            <a:extLst>
              <a:ext uri="{FF2B5EF4-FFF2-40B4-BE49-F238E27FC236}">
                <a16:creationId xmlns:a16="http://schemas.microsoft.com/office/drawing/2014/main" id="{FCD63EC8-10E3-487B-9B66-08FA2635D48A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5703743" y="1564554"/>
            <a:ext cx="117475" cy="419100"/>
            <a:chOff x="3648" y="2010"/>
            <a:chExt cx="328" cy="1169"/>
          </a:xfrm>
        </p:grpSpPr>
        <p:sp>
          <p:nvSpPr>
            <p:cNvPr id="86" name="Oval 1924">
              <a:extLst>
                <a:ext uri="{FF2B5EF4-FFF2-40B4-BE49-F238E27FC236}">
                  <a16:creationId xmlns:a16="http://schemas.microsoft.com/office/drawing/2014/main" id="{81208E82-73C9-4B4B-8080-565B4E3E1D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64" y="2110"/>
              <a:ext cx="32" cy="32"/>
            </a:xfrm>
            <a:prstGeom prst="ellipse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Oval 1925">
              <a:extLst>
                <a:ext uri="{FF2B5EF4-FFF2-40B4-BE49-F238E27FC236}">
                  <a16:creationId xmlns:a16="http://schemas.microsoft.com/office/drawing/2014/main" id="{4FA738BC-62F6-4E72-9882-78B8C2B8CE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28" y="2110"/>
              <a:ext cx="32" cy="32"/>
            </a:xfrm>
            <a:prstGeom prst="ellipse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eform 1926">
              <a:extLst>
                <a:ext uri="{FF2B5EF4-FFF2-40B4-BE49-F238E27FC236}">
                  <a16:creationId xmlns:a16="http://schemas.microsoft.com/office/drawing/2014/main" id="{6088B587-BC87-443A-ACA2-F235396BCEE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32" y="2146"/>
              <a:ext cx="65" cy="73"/>
            </a:xfrm>
            <a:custGeom>
              <a:avLst/>
              <a:gdLst>
                <a:gd name="T0" fmla="*/ 8 w 65"/>
                <a:gd name="T1" fmla="*/ 0 h 73"/>
                <a:gd name="T2" fmla="*/ 64 w 65"/>
                <a:gd name="T3" fmla="*/ 48 h 73"/>
                <a:gd name="T4" fmla="*/ 64 w 65"/>
                <a:gd name="T5" fmla="*/ 72 h 73"/>
                <a:gd name="T6" fmla="*/ 0 w 65"/>
                <a:gd name="T7" fmla="*/ 0 h 73"/>
                <a:gd name="T8" fmla="*/ 8 w 65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73"/>
                <a:gd name="T17" fmla="*/ 65 w 65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73">
                  <a:moveTo>
                    <a:pt x="8" y="0"/>
                  </a:moveTo>
                  <a:lnTo>
                    <a:pt x="64" y="48"/>
                  </a:lnTo>
                  <a:lnTo>
                    <a:pt x="64" y="72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 1927">
              <a:extLst>
                <a:ext uri="{FF2B5EF4-FFF2-40B4-BE49-F238E27FC236}">
                  <a16:creationId xmlns:a16="http://schemas.microsoft.com/office/drawing/2014/main" id="{13CA17BC-E9CA-4F3B-9084-D11E8A529B1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12" y="2146"/>
              <a:ext cx="65" cy="73"/>
            </a:xfrm>
            <a:custGeom>
              <a:avLst/>
              <a:gdLst>
                <a:gd name="T0" fmla="*/ 56 w 65"/>
                <a:gd name="T1" fmla="*/ 0 h 73"/>
                <a:gd name="T2" fmla="*/ 0 w 65"/>
                <a:gd name="T3" fmla="*/ 48 h 73"/>
                <a:gd name="T4" fmla="*/ 0 w 65"/>
                <a:gd name="T5" fmla="*/ 72 h 73"/>
                <a:gd name="T6" fmla="*/ 64 w 65"/>
                <a:gd name="T7" fmla="*/ 0 h 73"/>
                <a:gd name="T8" fmla="*/ 56 w 65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73"/>
                <a:gd name="T17" fmla="*/ 65 w 65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73">
                  <a:moveTo>
                    <a:pt x="56" y="0"/>
                  </a:moveTo>
                  <a:lnTo>
                    <a:pt x="0" y="48"/>
                  </a:lnTo>
                  <a:lnTo>
                    <a:pt x="0" y="72"/>
                  </a:lnTo>
                  <a:lnTo>
                    <a:pt x="64" y="0"/>
                  </a:lnTo>
                  <a:lnTo>
                    <a:pt x="56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1928">
              <a:extLst>
                <a:ext uri="{FF2B5EF4-FFF2-40B4-BE49-F238E27FC236}">
                  <a16:creationId xmlns:a16="http://schemas.microsoft.com/office/drawing/2014/main" id="{DD0AB927-E63C-439A-9F6B-AD626F07C3A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32" y="2314"/>
              <a:ext cx="65" cy="65"/>
            </a:xfrm>
            <a:custGeom>
              <a:avLst/>
              <a:gdLst>
                <a:gd name="T0" fmla="*/ 8 w 65"/>
                <a:gd name="T1" fmla="*/ 0 h 65"/>
                <a:gd name="T2" fmla="*/ 64 w 65"/>
                <a:gd name="T3" fmla="*/ 56 h 65"/>
                <a:gd name="T4" fmla="*/ 64 w 65"/>
                <a:gd name="T5" fmla="*/ 64 h 65"/>
                <a:gd name="T6" fmla="*/ 0 w 65"/>
                <a:gd name="T7" fmla="*/ 0 h 65"/>
                <a:gd name="T8" fmla="*/ 8 w 65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65"/>
                <a:gd name="T17" fmla="*/ 65 w 6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65">
                  <a:moveTo>
                    <a:pt x="8" y="0"/>
                  </a:moveTo>
                  <a:lnTo>
                    <a:pt x="64" y="56"/>
                  </a:lnTo>
                  <a:lnTo>
                    <a:pt x="64" y="64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 1929">
              <a:extLst>
                <a:ext uri="{FF2B5EF4-FFF2-40B4-BE49-F238E27FC236}">
                  <a16:creationId xmlns:a16="http://schemas.microsoft.com/office/drawing/2014/main" id="{D6650C35-B0AD-4858-8173-24821B7A800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12" y="2314"/>
              <a:ext cx="65" cy="65"/>
            </a:xfrm>
            <a:custGeom>
              <a:avLst/>
              <a:gdLst>
                <a:gd name="T0" fmla="*/ 56 w 65"/>
                <a:gd name="T1" fmla="*/ 0 h 65"/>
                <a:gd name="T2" fmla="*/ 0 w 65"/>
                <a:gd name="T3" fmla="*/ 56 h 65"/>
                <a:gd name="T4" fmla="*/ 0 w 65"/>
                <a:gd name="T5" fmla="*/ 64 h 65"/>
                <a:gd name="T6" fmla="*/ 64 w 65"/>
                <a:gd name="T7" fmla="*/ 0 h 65"/>
                <a:gd name="T8" fmla="*/ 56 w 65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65"/>
                <a:gd name="T17" fmla="*/ 65 w 6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65">
                  <a:moveTo>
                    <a:pt x="56" y="0"/>
                  </a:moveTo>
                  <a:lnTo>
                    <a:pt x="0" y="56"/>
                  </a:lnTo>
                  <a:lnTo>
                    <a:pt x="0" y="64"/>
                  </a:lnTo>
                  <a:lnTo>
                    <a:pt x="64" y="0"/>
                  </a:lnTo>
                  <a:lnTo>
                    <a:pt x="56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 1930">
              <a:extLst>
                <a:ext uri="{FF2B5EF4-FFF2-40B4-BE49-F238E27FC236}">
                  <a16:creationId xmlns:a16="http://schemas.microsoft.com/office/drawing/2014/main" id="{CA995800-E62E-4FE1-8F19-49B2863BC8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96" y="2010"/>
              <a:ext cx="33" cy="1169"/>
            </a:xfrm>
            <a:custGeom>
              <a:avLst/>
              <a:gdLst>
                <a:gd name="T0" fmla="*/ 32 w 33"/>
                <a:gd name="T1" fmla="*/ 1168 h 1169"/>
                <a:gd name="T2" fmla="*/ 32 w 33"/>
                <a:gd name="T3" fmla="*/ 8 h 1169"/>
                <a:gd name="T4" fmla="*/ 24 w 33"/>
                <a:gd name="T5" fmla="*/ 0 h 1169"/>
                <a:gd name="T6" fmla="*/ 8 w 33"/>
                <a:gd name="T7" fmla="*/ 0 h 1169"/>
                <a:gd name="T8" fmla="*/ 0 w 33"/>
                <a:gd name="T9" fmla="*/ 8 h 1169"/>
                <a:gd name="T10" fmla="*/ 0 w 33"/>
                <a:gd name="T11" fmla="*/ 1168 h 1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1169"/>
                <a:gd name="T20" fmla="*/ 33 w 33"/>
                <a:gd name="T21" fmla="*/ 1169 h 11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1169">
                  <a:moveTo>
                    <a:pt x="32" y="116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168"/>
                  </a:lnTo>
                </a:path>
              </a:pathLst>
            </a:custGeom>
            <a:solidFill>
              <a:srgbClr val="B37121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Line 1931">
              <a:extLst>
                <a:ext uri="{FF2B5EF4-FFF2-40B4-BE49-F238E27FC236}">
                  <a16:creationId xmlns:a16="http://schemas.microsoft.com/office/drawing/2014/main" id="{E04FFC62-B7C4-4DBD-A6B4-9B9DC6C00F9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20" y="2065"/>
              <a:ext cx="0" cy="1073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94" name="Rectangle 1932">
              <a:extLst>
                <a:ext uri="{FF2B5EF4-FFF2-40B4-BE49-F238E27FC236}">
                  <a16:creationId xmlns:a16="http://schemas.microsoft.com/office/drawing/2014/main" id="{1E81EAD5-2C89-46AA-AB51-9BF3A055C4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6" y="2294"/>
              <a:ext cx="224" cy="24"/>
            </a:xfrm>
            <a:prstGeom prst="rect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Rectangle 1933">
              <a:extLst>
                <a:ext uri="{FF2B5EF4-FFF2-40B4-BE49-F238E27FC236}">
                  <a16:creationId xmlns:a16="http://schemas.microsoft.com/office/drawing/2014/main" id="{11910EEE-7230-4057-9D8D-B4E4C29CD98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48" y="2134"/>
              <a:ext cx="328" cy="24"/>
            </a:xfrm>
            <a:prstGeom prst="rect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Line 1934">
              <a:extLst>
                <a:ext uri="{FF2B5EF4-FFF2-40B4-BE49-F238E27FC236}">
                  <a16:creationId xmlns:a16="http://schemas.microsoft.com/office/drawing/2014/main" id="{463BCED3-BC26-45BA-902E-5EA6ADB9900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91" y="2146"/>
              <a:ext cx="241" cy="0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97" name="Line 1935">
              <a:extLst>
                <a:ext uri="{FF2B5EF4-FFF2-40B4-BE49-F238E27FC236}">
                  <a16:creationId xmlns:a16="http://schemas.microsoft.com/office/drawing/2014/main" id="{655A0321-91DB-41A4-ACB7-EE3950B1FA4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39" y="2306"/>
              <a:ext cx="137" cy="0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sp>
        <p:nvSpPr>
          <p:cNvPr id="98" name="Arc 1936">
            <a:extLst>
              <a:ext uri="{FF2B5EF4-FFF2-40B4-BE49-F238E27FC236}">
                <a16:creationId xmlns:a16="http://schemas.microsoft.com/office/drawing/2014/main" id="{0F39D9CB-62E3-4F64-99BC-637AE171791E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554518" y="1607416"/>
            <a:ext cx="241300" cy="50800"/>
          </a:xfrm>
          <a:custGeom>
            <a:avLst/>
            <a:gdLst>
              <a:gd name="T0" fmla="*/ 2147483647 w 37419"/>
              <a:gd name="T1" fmla="*/ 313141993 h 22216"/>
              <a:gd name="T2" fmla="*/ 2147483647 w 37419"/>
              <a:gd name="T3" fmla="*/ 0 h 22216"/>
              <a:gd name="T4" fmla="*/ 2147483647 w 37419"/>
              <a:gd name="T5" fmla="*/ 12592967 h 22216"/>
              <a:gd name="T6" fmla="*/ 0 60000 65536"/>
              <a:gd name="T7" fmla="*/ 0 60000 65536"/>
              <a:gd name="T8" fmla="*/ 0 60000 65536"/>
              <a:gd name="T9" fmla="*/ 0 w 37419"/>
              <a:gd name="T10" fmla="*/ 0 h 22216"/>
              <a:gd name="T11" fmla="*/ 37419 w 37419"/>
              <a:gd name="T12" fmla="*/ 22216 h 22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19" h="22216" fill="none" extrusionOk="0">
                <a:moveTo>
                  <a:pt x="37418" y="15323"/>
                </a:moveTo>
                <a:cubicBezTo>
                  <a:pt x="33332" y="19719"/>
                  <a:pt x="27601" y="22215"/>
                  <a:pt x="21600" y="22216"/>
                </a:cubicBezTo>
                <a:cubicBezTo>
                  <a:pt x="9670" y="22216"/>
                  <a:pt x="0" y="12545"/>
                  <a:pt x="0" y="616"/>
                </a:cubicBezTo>
                <a:cubicBezTo>
                  <a:pt x="-1" y="410"/>
                  <a:pt x="2" y="205"/>
                  <a:pt x="8" y="-1"/>
                </a:cubicBezTo>
              </a:path>
              <a:path w="37419" h="22216" stroke="0" extrusionOk="0">
                <a:moveTo>
                  <a:pt x="37418" y="15323"/>
                </a:moveTo>
                <a:cubicBezTo>
                  <a:pt x="33332" y="19719"/>
                  <a:pt x="27601" y="22215"/>
                  <a:pt x="21600" y="22216"/>
                </a:cubicBezTo>
                <a:cubicBezTo>
                  <a:pt x="9670" y="22216"/>
                  <a:pt x="0" y="12545"/>
                  <a:pt x="0" y="616"/>
                </a:cubicBezTo>
                <a:cubicBezTo>
                  <a:pt x="-1" y="410"/>
                  <a:pt x="2" y="205"/>
                  <a:pt x="8" y="-1"/>
                </a:cubicBezTo>
                <a:lnTo>
                  <a:pt x="21600" y="616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Arc 2097">
            <a:extLst>
              <a:ext uri="{FF2B5EF4-FFF2-40B4-BE49-F238E27FC236}">
                <a16:creationId xmlns:a16="http://schemas.microsoft.com/office/drawing/2014/main" id="{AB2B1574-46F3-4D95-8E25-48A3BC383DCD}"/>
              </a:ext>
            </a:extLst>
          </p:cNvPr>
          <p:cNvSpPr>
            <a:spLocks noChangeAspect="1"/>
          </p:cNvSpPr>
          <p:nvPr/>
        </p:nvSpPr>
        <p:spPr bwMode="auto">
          <a:xfrm rot="2729939" flipH="1">
            <a:off x="5615637" y="1924122"/>
            <a:ext cx="700088" cy="412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51198332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8E8E8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Arc 2098">
            <a:extLst>
              <a:ext uri="{FF2B5EF4-FFF2-40B4-BE49-F238E27FC236}">
                <a16:creationId xmlns:a16="http://schemas.microsoft.com/office/drawing/2014/main" id="{56BA7187-8E3C-46BA-AA56-FFE5FC2273E5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535468" y="1685204"/>
            <a:ext cx="103188" cy="46037"/>
          </a:xfrm>
          <a:custGeom>
            <a:avLst/>
            <a:gdLst>
              <a:gd name="T0" fmla="*/ 2147483647 w 23710"/>
              <a:gd name="T1" fmla="*/ 145564155 h 22118"/>
              <a:gd name="T2" fmla="*/ 275554816 w 23710"/>
              <a:gd name="T3" fmla="*/ 0 h 22118"/>
              <a:gd name="T4" fmla="*/ 2147483647 w 23710"/>
              <a:gd name="T5" fmla="*/ 3424977 h 22118"/>
              <a:gd name="T6" fmla="*/ 0 60000 65536"/>
              <a:gd name="T7" fmla="*/ 0 60000 65536"/>
              <a:gd name="T8" fmla="*/ 0 60000 65536"/>
              <a:gd name="T9" fmla="*/ 0 w 23710"/>
              <a:gd name="T10" fmla="*/ 0 h 22118"/>
              <a:gd name="T11" fmla="*/ 23710 w 23710"/>
              <a:gd name="T12" fmla="*/ 22118 h 221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710" h="22118" fill="none" extrusionOk="0">
                <a:moveTo>
                  <a:pt x="23709" y="22014"/>
                </a:moveTo>
                <a:cubicBezTo>
                  <a:pt x="23008" y="22083"/>
                  <a:pt x="22304" y="22117"/>
                  <a:pt x="21600" y="22118"/>
                </a:cubicBezTo>
                <a:cubicBezTo>
                  <a:pt x="9670" y="22118"/>
                  <a:pt x="0" y="12447"/>
                  <a:pt x="0" y="518"/>
                </a:cubicBezTo>
                <a:cubicBezTo>
                  <a:pt x="-1" y="345"/>
                  <a:pt x="2" y="172"/>
                  <a:pt x="6" y="0"/>
                </a:cubicBezTo>
              </a:path>
              <a:path w="23710" h="22118" stroke="0" extrusionOk="0">
                <a:moveTo>
                  <a:pt x="23709" y="22014"/>
                </a:moveTo>
                <a:cubicBezTo>
                  <a:pt x="23008" y="22083"/>
                  <a:pt x="22304" y="22117"/>
                  <a:pt x="21600" y="22118"/>
                </a:cubicBezTo>
                <a:cubicBezTo>
                  <a:pt x="9670" y="22118"/>
                  <a:pt x="0" y="12447"/>
                  <a:pt x="0" y="518"/>
                </a:cubicBezTo>
                <a:cubicBezTo>
                  <a:pt x="-1" y="345"/>
                  <a:pt x="2" y="172"/>
                  <a:pt x="6" y="0"/>
                </a:cubicBezTo>
                <a:lnTo>
                  <a:pt x="21600" y="518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Group 2099">
            <a:extLst>
              <a:ext uri="{FF2B5EF4-FFF2-40B4-BE49-F238E27FC236}">
                <a16:creationId xmlns:a16="http://schemas.microsoft.com/office/drawing/2014/main" id="{0AD81AF8-311F-4C00-B687-61F89E0E58FE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5627543" y="1642341"/>
            <a:ext cx="119063" cy="417513"/>
            <a:chOff x="3648" y="2010"/>
            <a:chExt cx="328" cy="1169"/>
          </a:xfrm>
        </p:grpSpPr>
        <p:sp>
          <p:nvSpPr>
            <p:cNvPr id="102" name="Oval 2100">
              <a:extLst>
                <a:ext uri="{FF2B5EF4-FFF2-40B4-BE49-F238E27FC236}">
                  <a16:creationId xmlns:a16="http://schemas.microsoft.com/office/drawing/2014/main" id="{A0CD703A-6803-4006-9C8A-DF15FD0D29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64" y="2110"/>
              <a:ext cx="32" cy="32"/>
            </a:xfrm>
            <a:prstGeom prst="ellipse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Oval 2101">
              <a:extLst>
                <a:ext uri="{FF2B5EF4-FFF2-40B4-BE49-F238E27FC236}">
                  <a16:creationId xmlns:a16="http://schemas.microsoft.com/office/drawing/2014/main" id="{D63DC68C-5100-4141-9FEA-0A71F0131FA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28" y="2110"/>
              <a:ext cx="32" cy="32"/>
            </a:xfrm>
            <a:prstGeom prst="ellipse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Freeform 2102">
              <a:extLst>
                <a:ext uri="{FF2B5EF4-FFF2-40B4-BE49-F238E27FC236}">
                  <a16:creationId xmlns:a16="http://schemas.microsoft.com/office/drawing/2014/main" id="{B08BAD2B-8C6A-400E-AAEF-D6C1753D678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32" y="2146"/>
              <a:ext cx="65" cy="73"/>
            </a:xfrm>
            <a:custGeom>
              <a:avLst/>
              <a:gdLst>
                <a:gd name="T0" fmla="*/ 8 w 65"/>
                <a:gd name="T1" fmla="*/ 0 h 73"/>
                <a:gd name="T2" fmla="*/ 64 w 65"/>
                <a:gd name="T3" fmla="*/ 48 h 73"/>
                <a:gd name="T4" fmla="*/ 64 w 65"/>
                <a:gd name="T5" fmla="*/ 72 h 73"/>
                <a:gd name="T6" fmla="*/ 0 w 65"/>
                <a:gd name="T7" fmla="*/ 0 h 73"/>
                <a:gd name="T8" fmla="*/ 8 w 65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73"/>
                <a:gd name="T17" fmla="*/ 65 w 65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73">
                  <a:moveTo>
                    <a:pt x="8" y="0"/>
                  </a:moveTo>
                  <a:lnTo>
                    <a:pt x="64" y="48"/>
                  </a:lnTo>
                  <a:lnTo>
                    <a:pt x="64" y="72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Freeform 2103">
              <a:extLst>
                <a:ext uri="{FF2B5EF4-FFF2-40B4-BE49-F238E27FC236}">
                  <a16:creationId xmlns:a16="http://schemas.microsoft.com/office/drawing/2014/main" id="{9D996E46-A9FF-4BB0-8A73-2CBB6110B6F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12" y="2146"/>
              <a:ext cx="65" cy="73"/>
            </a:xfrm>
            <a:custGeom>
              <a:avLst/>
              <a:gdLst>
                <a:gd name="T0" fmla="*/ 56 w 65"/>
                <a:gd name="T1" fmla="*/ 0 h 73"/>
                <a:gd name="T2" fmla="*/ 0 w 65"/>
                <a:gd name="T3" fmla="*/ 48 h 73"/>
                <a:gd name="T4" fmla="*/ 0 w 65"/>
                <a:gd name="T5" fmla="*/ 72 h 73"/>
                <a:gd name="T6" fmla="*/ 64 w 65"/>
                <a:gd name="T7" fmla="*/ 0 h 73"/>
                <a:gd name="T8" fmla="*/ 56 w 65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73"/>
                <a:gd name="T17" fmla="*/ 65 w 65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73">
                  <a:moveTo>
                    <a:pt x="56" y="0"/>
                  </a:moveTo>
                  <a:lnTo>
                    <a:pt x="0" y="48"/>
                  </a:lnTo>
                  <a:lnTo>
                    <a:pt x="0" y="72"/>
                  </a:lnTo>
                  <a:lnTo>
                    <a:pt x="64" y="0"/>
                  </a:lnTo>
                  <a:lnTo>
                    <a:pt x="56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Freeform 2104">
              <a:extLst>
                <a:ext uri="{FF2B5EF4-FFF2-40B4-BE49-F238E27FC236}">
                  <a16:creationId xmlns:a16="http://schemas.microsoft.com/office/drawing/2014/main" id="{17E555CF-3A6D-46A1-A825-30CA084AE0E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32" y="2314"/>
              <a:ext cx="65" cy="65"/>
            </a:xfrm>
            <a:custGeom>
              <a:avLst/>
              <a:gdLst>
                <a:gd name="T0" fmla="*/ 8 w 65"/>
                <a:gd name="T1" fmla="*/ 0 h 65"/>
                <a:gd name="T2" fmla="*/ 64 w 65"/>
                <a:gd name="T3" fmla="*/ 56 h 65"/>
                <a:gd name="T4" fmla="*/ 64 w 65"/>
                <a:gd name="T5" fmla="*/ 64 h 65"/>
                <a:gd name="T6" fmla="*/ 0 w 65"/>
                <a:gd name="T7" fmla="*/ 0 h 65"/>
                <a:gd name="T8" fmla="*/ 8 w 65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65"/>
                <a:gd name="T17" fmla="*/ 65 w 6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65">
                  <a:moveTo>
                    <a:pt x="8" y="0"/>
                  </a:moveTo>
                  <a:lnTo>
                    <a:pt x="64" y="56"/>
                  </a:lnTo>
                  <a:lnTo>
                    <a:pt x="64" y="64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Freeform 2105">
              <a:extLst>
                <a:ext uri="{FF2B5EF4-FFF2-40B4-BE49-F238E27FC236}">
                  <a16:creationId xmlns:a16="http://schemas.microsoft.com/office/drawing/2014/main" id="{9205E056-AFEC-4D20-B1D6-B4E709CDBA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12" y="2314"/>
              <a:ext cx="65" cy="65"/>
            </a:xfrm>
            <a:custGeom>
              <a:avLst/>
              <a:gdLst>
                <a:gd name="T0" fmla="*/ 56 w 65"/>
                <a:gd name="T1" fmla="*/ 0 h 65"/>
                <a:gd name="T2" fmla="*/ 0 w 65"/>
                <a:gd name="T3" fmla="*/ 56 h 65"/>
                <a:gd name="T4" fmla="*/ 0 w 65"/>
                <a:gd name="T5" fmla="*/ 64 h 65"/>
                <a:gd name="T6" fmla="*/ 64 w 65"/>
                <a:gd name="T7" fmla="*/ 0 h 65"/>
                <a:gd name="T8" fmla="*/ 56 w 65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65"/>
                <a:gd name="T17" fmla="*/ 65 w 6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65">
                  <a:moveTo>
                    <a:pt x="56" y="0"/>
                  </a:moveTo>
                  <a:lnTo>
                    <a:pt x="0" y="56"/>
                  </a:lnTo>
                  <a:lnTo>
                    <a:pt x="0" y="64"/>
                  </a:lnTo>
                  <a:lnTo>
                    <a:pt x="64" y="0"/>
                  </a:lnTo>
                  <a:lnTo>
                    <a:pt x="56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Freeform 2106">
              <a:extLst>
                <a:ext uri="{FF2B5EF4-FFF2-40B4-BE49-F238E27FC236}">
                  <a16:creationId xmlns:a16="http://schemas.microsoft.com/office/drawing/2014/main" id="{D8AAD71D-BF9A-4DED-9EBB-C12692D114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96" y="2010"/>
              <a:ext cx="33" cy="1169"/>
            </a:xfrm>
            <a:custGeom>
              <a:avLst/>
              <a:gdLst>
                <a:gd name="T0" fmla="*/ 32 w 33"/>
                <a:gd name="T1" fmla="*/ 1168 h 1169"/>
                <a:gd name="T2" fmla="*/ 32 w 33"/>
                <a:gd name="T3" fmla="*/ 8 h 1169"/>
                <a:gd name="T4" fmla="*/ 24 w 33"/>
                <a:gd name="T5" fmla="*/ 0 h 1169"/>
                <a:gd name="T6" fmla="*/ 8 w 33"/>
                <a:gd name="T7" fmla="*/ 0 h 1169"/>
                <a:gd name="T8" fmla="*/ 0 w 33"/>
                <a:gd name="T9" fmla="*/ 8 h 1169"/>
                <a:gd name="T10" fmla="*/ 0 w 33"/>
                <a:gd name="T11" fmla="*/ 1168 h 1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1169"/>
                <a:gd name="T20" fmla="*/ 33 w 33"/>
                <a:gd name="T21" fmla="*/ 1169 h 11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1169">
                  <a:moveTo>
                    <a:pt x="32" y="116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168"/>
                  </a:lnTo>
                </a:path>
              </a:pathLst>
            </a:custGeom>
            <a:solidFill>
              <a:srgbClr val="B37121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Line 2107">
              <a:extLst>
                <a:ext uri="{FF2B5EF4-FFF2-40B4-BE49-F238E27FC236}">
                  <a16:creationId xmlns:a16="http://schemas.microsoft.com/office/drawing/2014/main" id="{27528194-B26D-42FA-A3E6-35F9D460BF0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20" y="2065"/>
              <a:ext cx="0" cy="1073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10" name="Rectangle 2108">
              <a:extLst>
                <a:ext uri="{FF2B5EF4-FFF2-40B4-BE49-F238E27FC236}">
                  <a16:creationId xmlns:a16="http://schemas.microsoft.com/office/drawing/2014/main" id="{BF08790E-EAAF-4DF3-AB6D-9F8E665D72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6" y="2294"/>
              <a:ext cx="224" cy="24"/>
            </a:xfrm>
            <a:prstGeom prst="rect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Rectangle 2109">
              <a:extLst>
                <a:ext uri="{FF2B5EF4-FFF2-40B4-BE49-F238E27FC236}">
                  <a16:creationId xmlns:a16="http://schemas.microsoft.com/office/drawing/2014/main" id="{AE19EAB0-976C-4281-9806-B41FC33B276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48" y="2134"/>
              <a:ext cx="328" cy="24"/>
            </a:xfrm>
            <a:prstGeom prst="rect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Line 2110">
              <a:extLst>
                <a:ext uri="{FF2B5EF4-FFF2-40B4-BE49-F238E27FC236}">
                  <a16:creationId xmlns:a16="http://schemas.microsoft.com/office/drawing/2014/main" id="{5CE8BBE2-015D-4A18-8747-C9A438E9BB5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91" y="2146"/>
              <a:ext cx="241" cy="0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13" name="Line 2111">
              <a:extLst>
                <a:ext uri="{FF2B5EF4-FFF2-40B4-BE49-F238E27FC236}">
                  <a16:creationId xmlns:a16="http://schemas.microsoft.com/office/drawing/2014/main" id="{AA894A86-69E4-4B2D-A117-230B8A8483A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39" y="2306"/>
              <a:ext cx="137" cy="0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sp>
        <p:nvSpPr>
          <p:cNvPr id="114" name="Arc 2112">
            <a:extLst>
              <a:ext uri="{FF2B5EF4-FFF2-40B4-BE49-F238E27FC236}">
                <a16:creationId xmlns:a16="http://schemas.microsoft.com/office/drawing/2014/main" id="{E890B418-2854-4ED5-890C-A1DC4CBA77C4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478318" y="1683616"/>
            <a:ext cx="242888" cy="50800"/>
          </a:xfrm>
          <a:custGeom>
            <a:avLst/>
            <a:gdLst>
              <a:gd name="T0" fmla="*/ 2147483647 w 37419"/>
              <a:gd name="T1" fmla="*/ 313141993 h 22216"/>
              <a:gd name="T2" fmla="*/ 2147483647 w 37419"/>
              <a:gd name="T3" fmla="*/ 0 h 22216"/>
              <a:gd name="T4" fmla="*/ 2147483647 w 37419"/>
              <a:gd name="T5" fmla="*/ 12592967 h 22216"/>
              <a:gd name="T6" fmla="*/ 0 60000 65536"/>
              <a:gd name="T7" fmla="*/ 0 60000 65536"/>
              <a:gd name="T8" fmla="*/ 0 60000 65536"/>
              <a:gd name="T9" fmla="*/ 0 w 37419"/>
              <a:gd name="T10" fmla="*/ 0 h 22216"/>
              <a:gd name="T11" fmla="*/ 37419 w 37419"/>
              <a:gd name="T12" fmla="*/ 22216 h 22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19" h="22216" fill="none" extrusionOk="0">
                <a:moveTo>
                  <a:pt x="37418" y="15323"/>
                </a:moveTo>
                <a:cubicBezTo>
                  <a:pt x="33332" y="19719"/>
                  <a:pt x="27601" y="22215"/>
                  <a:pt x="21600" y="22216"/>
                </a:cubicBezTo>
                <a:cubicBezTo>
                  <a:pt x="9670" y="22216"/>
                  <a:pt x="0" y="12545"/>
                  <a:pt x="0" y="616"/>
                </a:cubicBezTo>
                <a:cubicBezTo>
                  <a:pt x="-1" y="410"/>
                  <a:pt x="2" y="205"/>
                  <a:pt x="8" y="-1"/>
                </a:cubicBezTo>
              </a:path>
              <a:path w="37419" h="22216" stroke="0" extrusionOk="0">
                <a:moveTo>
                  <a:pt x="37418" y="15323"/>
                </a:moveTo>
                <a:cubicBezTo>
                  <a:pt x="33332" y="19719"/>
                  <a:pt x="27601" y="22215"/>
                  <a:pt x="21600" y="22216"/>
                </a:cubicBezTo>
                <a:cubicBezTo>
                  <a:pt x="9670" y="22216"/>
                  <a:pt x="0" y="12545"/>
                  <a:pt x="0" y="616"/>
                </a:cubicBezTo>
                <a:cubicBezTo>
                  <a:pt x="-1" y="410"/>
                  <a:pt x="2" y="205"/>
                  <a:pt x="8" y="-1"/>
                </a:cubicBezTo>
                <a:lnTo>
                  <a:pt x="21600" y="616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Arc 2274">
            <a:extLst>
              <a:ext uri="{FF2B5EF4-FFF2-40B4-BE49-F238E27FC236}">
                <a16:creationId xmlns:a16="http://schemas.microsoft.com/office/drawing/2014/main" id="{C016D888-FBB5-406A-826D-6AB47CFB3EAA}"/>
              </a:ext>
            </a:extLst>
          </p:cNvPr>
          <p:cNvSpPr>
            <a:spLocks noChangeAspect="1"/>
          </p:cNvSpPr>
          <p:nvPr/>
        </p:nvSpPr>
        <p:spPr bwMode="auto">
          <a:xfrm rot="20336030" flipH="1">
            <a:off x="5611668" y="2182091"/>
            <a:ext cx="698500" cy="39688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31982828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Arc 2275">
            <a:extLst>
              <a:ext uri="{FF2B5EF4-FFF2-40B4-BE49-F238E27FC236}">
                <a16:creationId xmlns:a16="http://schemas.microsoft.com/office/drawing/2014/main" id="{3367C2D4-ACF1-495C-A835-3CCAE48D9F5D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421168" y="2320204"/>
            <a:ext cx="103188" cy="46037"/>
          </a:xfrm>
          <a:custGeom>
            <a:avLst/>
            <a:gdLst>
              <a:gd name="T0" fmla="*/ 2147483647 w 23710"/>
              <a:gd name="T1" fmla="*/ 145564155 h 22118"/>
              <a:gd name="T2" fmla="*/ 275554816 w 23710"/>
              <a:gd name="T3" fmla="*/ 0 h 22118"/>
              <a:gd name="T4" fmla="*/ 2147483647 w 23710"/>
              <a:gd name="T5" fmla="*/ 3424977 h 22118"/>
              <a:gd name="T6" fmla="*/ 0 60000 65536"/>
              <a:gd name="T7" fmla="*/ 0 60000 65536"/>
              <a:gd name="T8" fmla="*/ 0 60000 65536"/>
              <a:gd name="T9" fmla="*/ 0 w 23710"/>
              <a:gd name="T10" fmla="*/ 0 h 22118"/>
              <a:gd name="T11" fmla="*/ 23710 w 23710"/>
              <a:gd name="T12" fmla="*/ 22118 h 221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710" h="22118" fill="none" extrusionOk="0">
                <a:moveTo>
                  <a:pt x="23709" y="22014"/>
                </a:moveTo>
                <a:cubicBezTo>
                  <a:pt x="23008" y="22083"/>
                  <a:pt x="22304" y="22117"/>
                  <a:pt x="21600" y="22118"/>
                </a:cubicBezTo>
                <a:cubicBezTo>
                  <a:pt x="9670" y="22118"/>
                  <a:pt x="0" y="12447"/>
                  <a:pt x="0" y="518"/>
                </a:cubicBezTo>
                <a:cubicBezTo>
                  <a:pt x="-1" y="345"/>
                  <a:pt x="2" y="172"/>
                  <a:pt x="6" y="0"/>
                </a:cubicBezTo>
              </a:path>
              <a:path w="23710" h="22118" stroke="0" extrusionOk="0">
                <a:moveTo>
                  <a:pt x="23709" y="22014"/>
                </a:moveTo>
                <a:cubicBezTo>
                  <a:pt x="23008" y="22083"/>
                  <a:pt x="22304" y="22117"/>
                  <a:pt x="21600" y="22118"/>
                </a:cubicBezTo>
                <a:cubicBezTo>
                  <a:pt x="9670" y="22118"/>
                  <a:pt x="0" y="12447"/>
                  <a:pt x="0" y="518"/>
                </a:cubicBezTo>
                <a:cubicBezTo>
                  <a:pt x="-1" y="345"/>
                  <a:pt x="2" y="172"/>
                  <a:pt x="6" y="0"/>
                </a:cubicBezTo>
                <a:lnTo>
                  <a:pt x="21600" y="518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7" name="Group 2276">
            <a:extLst>
              <a:ext uri="{FF2B5EF4-FFF2-40B4-BE49-F238E27FC236}">
                <a16:creationId xmlns:a16="http://schemas.microsoft.com/office/drawing/2014/main" id="{D3712E24-297D-4019-BECA-3A40FCBE8040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5513243" y="2277341"/>
            <a:ext cx="117475" cy="415925"/>
            <a:chOff x="3648" y="2010"/>
            <a:chExt cx="328" cy="1169"/>
          </a:xfrm>
        </p:grpSpPr>
        <p:sp>
          <p:nvSpPr>
            <p:cNvPr id="118" name="Oval 2277">
              <a:extLst>
                <a:ext uri="{FF2B5EF4-FFF2-40B4-BE49-F238E27FC236}">
                  <a16:creationId xmlns:a16="http://schemas.microsoft.com/office/drawing/2014/main" id="{3C323790-E859-4040-A282-05788B4BD3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64" y="2110"/>
              <a:ext cx="32" cy="32"/>
            </a:xfrm>
            <a:prstGeom prst="ellipse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Oval 2278">
              <a:extLst>
                <a:ext uri="{FF2B5EF4-FFF2-40B4-BE49-F238E27FC236}">
                  <a16:creationId xmlns:a16="http://schemas.microsoft.com/office/drawing/2014/main" id="{2012C614-62C5-4B90-9625-A7C9DD39FAC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28" y="2110"/>
              <a:ext cx="32" cy="32"/>
            </a:xfrm>
            <a:prstGeom prst="ellipse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Freeform 2279">
              <a:extLst>
                <a:ext uri="{FF2B5EF4-FFF2-40B4-BE49-F238E27FC236}">
                  <a16:creationId xmlns:a16="http://schemas.microsoft.com/office/drawing/2014/main" id="{0A8A7DAE-3FB0-45A2-B7FF-746535591AC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32" y="2146"/>
              <a:ext cx="65" cy="73"/>
            </a:xfrm>
            <a:custGeom>
              <a:avLst/>
              <a:gdLst>
                <a:gd name="T0" fmla="*/ 8 w 65"/>
                <a:gd name="T1" fmla="*/ 0 h 73"/>
                <a:gd name="T2" fmla="*/ 64 w 65"/>
                <a:gd name="T3" fmla="*/ 48 h 73"/>
                <a:gd name="T4" fmla="*/ 64 w 65"/>
                <a:gd name="T5" fmla="*/ 72 h 73"/>
                <a:gd name="T6" fmla="*/ 0 w 65"/>
                <a:gd name="T7" fmla="*/ 0 h 73"/>
                <a:gd name="T8" fmla="*/ 8 w 65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73"/>
                <a:gd name="T17" fmla="*/ 65 w 65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73">
                  <a:moveTo>
                    <a:pt x="8" y="0"/>
                  </a:moveTo>
                  <a:lnTo>
                    <a:pt x="64" y="48"/>
                  </a:lnTo>
                  <a:lnTo>
                    <a:pt x="64" y="72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Freeform 2280">
              <a:extLst>
                <a:ext uri="{FF2B5EF4-FFF2-40B4-BE49-F238E27FC236}">
                  <a16:creationId xmlns:a16="http://schemas.microsoft.com/office/drawing/2014/main" id="{37E8B0D2-410B-4E8B-9CED-22B8E08F7D1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12" y="2146"/>
              <a:ext cx="65" cy="73"/>
            </a:xfrm>
            <a:custGeom>
              <a:avLst/>
              <a:gdLst>
                <a:gd name="T0" fmla="*/ 56 w 65"/>
                <a:gd name="T1" fmla="*/ 0 h 73"/>
                <a:gd name="T2" fmla="*/ 0 w 65"/>
                <a:gd name="T3" fmla="*/ 48 h 73"/>
                <a:gd name="T4" fmla="*/ 0 w 65"/>
                <a:gd name="T5" fmla="*/ 72 h 73"/>
                <a:gd name="T6" fmla="*/ 64 w 65"/>
                <a:gd name="T7" fmla="*/ 0 h 73"/>
                <a:gd name="T8" fmla="*/ 56 w 65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73"/>
                <a:gd name="T17" fmla="*/ 65 w 65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73">
                  <a:moveTo>
                    <a:pt x="56" y="0"/>
                  </a:moveTo>
                  <a:lnTo>
                    <a:pt x="0" y="48"/>
                  </a:lnTo>
                  <a:lnTo>
                    <a:pt x="0" y="72"/>
                  </a:lnTo>
                  <a:lnTo>
                    <a:pt x="64" y="0"/>
                  </a:lnTo>
                  <a:lnTo>
                    <a:pt x="56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Freeform 2281">
              <a:extLst>
                <a:ext uri="{FF2B5EF4-FFF2-40B4-BE49-F238E27FC236}">
                  <a16:creationId xmlns:a16="http://schemas.microsoft.com/office/drawing/2014/main" id="{A5904CD1-0BF4-4348-AB8C-BC48F81DC06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32" y="2314"/>
              <a:ext cx="65" cy="65"/>
            </a:xfrm>
            <a:custGeom>
              <a:avLst/>
              <a:gdLst>
                <a:gd name="T0" fmla="*/ 8 w 65"/>
                <a:gd name="T1" fmla="*/ 0 h 65"/>
                <a:gd name="T2" fmla="*/ 64 w 65"/>
                <a:gd name="T3" fmla="*/ 56 h 65"/>
                <a:gd name="T4" fmla="*/ 64 w 65"/>
                <a:gd name="T5" fmla="*/ 64 h 65"/>
                <a:gd name="T6" fmla="*/ 0 w 65"/>
                <a:gd name="T7" fmla="*/ 0 h 65"/>
                <a:gd name="T8" fmla="*/ 8 w 65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65"/>
                <a:gd name="T17" fmla="*/ 65 w 6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65">
                  <a:moveTo>
                    <a:pt x="8" y="0"/>
                  </a:moveTo>
                  <a:lnTo>
                    <a:pt x="64" y="56"/>
                  </a:lnTo>
                  <a:lnTo>
                    <a:pt x="64" y="64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Freeform 2282">
              <a:extLst>
                <a:ext uri="{FF2B5EF4-FFF2-40B4-BE49-F238E27FC236}">
                  <a16:creationId xmlns:a16="http://schemas.microsoft.com/office/drawing/2014/main" id="{5A3267C6-ACED-42E0-B23D-7CB563769C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12" y="2314"/>
              <a:ext cx="65" cy="65"/>
            </a:xfrm>
            <a:custGeom>
              <a:avLst/>
              <a:gdLst>
                <a:gd name="T0" fmla="*/ 56 w 65"/>
                <a:gd name="T1" fmla="*/ 0 h 65"/>
                <a:gd name="T2" fmla="*/ 0 w 65"/>
                <a:gd name="T3" fmla="*/ 56 h 65"/>
                <a:gd name="T4" fmla="*/ 0 w 65"/>
                <a:gd name="T5" fmla="*/ 64 h 65"/>
                <a:gd name="T6" fmla="*/ 64 w 65"/>
                <a:gd name="T7" fmla="*/ 0 h 65"/>
                <a:gd name="T8" fmla="*/ 56 w 65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65"/>
                <a:gd name="T17" fmla="*/ 65 w 6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65">
                  <a:moveTo>
                    <a:pt x="56" y="0"/>
                  </a:moveTo>
                  <a:lnTo>
                    <a:pt x="0" y="56"/>
                  </a:lnTo>
                  <a:lnTo>
                    <a:pt x="0" y="64"/>
                  </a:lnTo>
                  <a:lnTo>
                    <a:pt x="64" y="0"/>
                  </a:lnTo>
                  <a:lnTo>
                    <a:pt x="56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Freeform 2283">
              <a:extLst>
                <a:ext uri="{FF2B5EF4-FFF2-40B4-BE49-F238E27FC236}">
                  <a16:creationId xmlns:a16="http://schemas.microsoft.com/office/drawing/2014/main" id="{7F50D6E7-87D9-4331-BCE0-FAF79C55EB3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96" y="2010"/>
              <a:ext cx="33" cy="1169"/>
            </a:xfrm>
            <a:custGeom>
              <a:avLst/>
              <a:gdLst>
                <a:gd name="T0" fmla="*/ 32 w 33"/>
                <a:gd name="T1" fmla="*/ 1168 h 1169"/>
                <a:gd name="T2" fmla="*/ 32 w 33"/>
                <a:gd name="T3" fmla="*/ 8 h 1169"/>
                <a:gd name="T4" fmla="*/ 24 w 33"/>
                <a:gd name="T5" fmla="*/ 0 h 1169"/>
                <a:gd name="T6" fmla="*/ 8 w 33"/>
                <a:gd name="T7" fmla="*/ 0 h 1169"/>
                <a:gd name="T8" fmla="*/ 0 w 33"/>
                <a:gd name="T9" fmla="*/ 8 h 1169"/>
                <a:gd name="T10" fmla="*/ 0 w 33"/>
                <a:gd name="T11" fmla="*/ 1168 h 1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1169"/>
                <a:gd name="T20" fmla="*/ 33 w 33"/>
                <a:gd name="T21" fmla="*/ 1169 h 11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1169">
                  <a:moveTo>
                    <a:pt x="32" y="116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168"/>
                  </a:lnTo>
                </a:path>
              </a:pathLst>
            </a:custGeom>
            <a:solidFill>
              <a:srgbClr val="B37121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Line 2284">
              <a:extLst>
                <a:ext uri="{FF2B5EF4-FFF2-40B4-BE49-F238E27FC236}">
                  <a16:creationId xmlns:a16="http://schemas.microsoft.com/office/drawing/2014/main" id="{C5AABA08-E0B6-4D49-B0F2-0DC36E92379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20" y="2065"/>
              <a:ext cx="0" cy="1073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26" name="Rectangle 2285">
              <a:extLst>
                <a:ext uri="{FF2B5EF4-FFF2-40B4-BE49-F238E27FC236}">
                  <a16:creationId xmlns:a16="http://schemas.microsoft.com/office/drawing/2014/main" id="{4FDC8C58-3C7A-429B-B956-67AC7DEEBD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6" y="2294"/>
              <a:ext cx="224" cy="24"/>
            </a:xfrm>
            <a:prstGeom prst="rect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Rectangle 2286">
              <a:extLst>
                <a:ext uri="{FF2B5EF4-FFF2-40B4-BE49-F238E27FC236}">
                  <a16:creationId xmlns:a16="http://schemas.microsoft.com/office/drawing/2014/main" id="{E491E307-F770-4C98-BFC4-6A1222FCEC5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48" y="2134"/>
              <a:ext cx="328" cy="24"/>
            </a:xfrm>
            <a:prstGeom prst="rect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Line 2287">
              <a:extLst>
                <a:ext uri="{FF2B5EF4-FFF2-40B4-BE49-F238E27FC236}">
                  <a16:creationId xmlns:a16="http://schemas.microsoft.com/office/drawing/2014/main" id="{09AC3286-5C4A-44ED-B8A5-09FC0A43B9B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91" y="2146"/>
              <a:ext cx="241" cy="0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29" name="Line 2288">
              <a:extLst>
                <a:ext uri="{FF2B5EF4-FFF2-40B4-BE49-F238E27FC236}">
                  <a16:creationId xmlns:a16="http://schemas.microsoft.com/office/drawing/2014/main" id="{625B30EC-C8E9-4345-AFCE-52CC05719B6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39" y="2306"/>
              <a:ext cx="137" cy="0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sp>
        <p:nvSpPr>
          <p:cNvPr id="130" name="Arc 2289">
            <a:extLst>
              <a:ext uri="{FF2B5EF4-FFF2-40B4-BE49-F238E27FC236}">
                <a16:creationId xmlns:a16="http://schemas.microsoft.com/office/drawing/2014/main" id="{65329332-BBE9-4591-A0E7-ABFCF3EEEBF7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364018" y="2317029"/>
            <a:ext cx="241300" cy="52387"/>
          </a:xfrm>
          <a:custGeom>
            <a:avLst/>
            <a:gdLst>
              <a:gd name="T0" fmla="*/ 2147483647 w 37419"/>
              <a:gd name="T1" fmla="*/ 452961423 h 22216"/>
              <a:gd name="T2" fmla="*/ 2147483647 w 37419"/>
              <a:gd name="T3" fmla="*/ 0 h 22216"/>
              <a:gd name="T4" fmla="*/ 2147483647 w 37419"/>
              <a:gd name="T5" fmla="*/ 18212951 h 22216"/>
              <a:gd name="T6" fmla="*/ 0 60000 65536"/>
              <a:gd name="T7" fmla="*/ 0 60000 65536"/>
              <a:gd name="T8" fmla="*/ 0 60000 65536"/>
              <a:gd name="T9" fmla="*/ 0 w 37419"/>
              <a:gd name="T10" fmla="*/ 0 h 22216"/>
              <a:gd name="T11" fmla="*/ 37419 w 37419"/>
              <a:gd name="T12" fmla="*/ 22216 h 22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19" h="22216" fill="none" extrusionOk="0">
                <a:moveTo>
                  <a:pt x="37418" y="15323"/>
                </a:moveTo>
                <a:cubicBezTo>
                  <a:pt x="33332" y="19719"/>
                  <a:pt x="27601" y="22215"/>
                  <a:pt x="21600" y="22216"/>
                </a:cubicBezTo>
                <a:cubicBezTo>
                  <a:pt x="9670" y="22216"/>
                  <a:pt x="0" y="12545"/>
                  <a:pt x="0" y="616"/>
                </a:cubicBezTo>
                <a:cubicBezTo>
                  <a:pt x="-1" y="410"/>
                  <a:pt x="2" y="205"/>
                  <a:pt x="8" y="-1"/>
                </a:cubicBezTo>
              </a:path>
              <a:path w="37419" h="22216" stroke="0" extrusionOk="0">
                <a:moveTo>
                  <a:pt x="37418" y="15323"/>
                </a:moveTo>
                <a:cubicBezTo>
                  <a:pt x="33332" y="19719"/>
                  <a:pt x="27601" y="22215"/>
                  <a:pt x="21600" y="22216"/>
                </a:cubicBezTo>
                <a:cubicBezTo>
                  <a:pt x="9670" y="22216"/>
                  <a:pt x="0" y="12545"/>
                  <a:pt x="0" y="616"/>
                </a:cubicBezTo>
                <a:cubicBezTo>
                  <a:pt x="-1" y="410"/>
                  <a:pt x="2" y="205"/>
                  <a:pt x="8" y="-1"/>
                </a:cubicBezTo>
                <a:lnTo>
                  <a:pt x="21600" y="616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Arc 2450">
            <a:extLst>
              <a:ext uri="{FF2B5EF4-FFF2-40B4-BE49-F238E27FC236}">
                <a16:creationId xmlns:a16="http://schemas.microsoft.com/office/drawing/2014/main" id="{537C13CA-C6F1-45A3-93C0-2041A46B7731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344968" y="2394816"/>
            <a:ext cx="104775" cy="46038"/>
          </a:xfrm>
          <a:custGeom>
            <a:avLst/>
            <a:gdLst>
              <a:gd name="T0" fmla="*/ 2147483647 w 23710"/>
              <a:gd name="T1" fmla="*/ 145602086 h 22118"/>
              <a:gd name="T2" fmla="*/ 337947281 w 23710"/>
              <a:gd name="T3" fmla="*/ 0 h 22118"/>
              <a:gd name="T4" fmla="*/ 2147483647 w 23710"/>
              <a:gd name="T5" fmla="*/ 3425816 h 22118"/>
              <a:gd name="T6" fmla="*/ 0 60000 65536"/>
              <a:gd name="T7" fmla="*/ 0 60000 65536"/>
              <a:gd name="T8" fmla="*/ 0 60000 65536"/>
              <a:gd name="T9" fmla="*/ 0 w 23710"/>
              <a:gd name="T10" fmla="*/ 0 h 22118"/>
              <a:gd name="T11" fmla="*/ 23710 w 23710"/>
              <a:gd name="T12" fmla="*/ 22118 h 221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710" h="22118" fill="none" extrusionOk="0">
                <a:moveTo>
                  <a:pt x="23709" y="22014"/>
                </a:moveTo>
                <a:cubicBezTo>
                  <a:pt x="23008" y="22083"/>
                  <a:pt x="22304" y="22117"/>
                  <a:pt x="21600" y="22118"/>
                </a:cubicBezTo>
                <a:cubicBezTo>
                  <a:pt x="9670" y="22118"/>
                  <a:pt x="0" y="12447"/>
                  <a:pt x="0" y="518"/>
                </a:cubicBezTo>
                <a:cubicBezTo>
                  <a:pt x="-1" y="345"/>
                  <a:pt x="2" y="172"/>
                  <a:pt x="6" y="0"/>
                </a:cubicBezTo>
              </a:path>
              <a:path w="23710" h="22118" stroke="0" extrusionOk="0">
                <a:moveTo>
                  <a:pt x="23709" y="22014"/>
                </a:moveTo>
                <a:cubicBezTo>
                  <a:pt x="23008" y="22083"/>
                  <a:pt x="22304" y="22117"/>
                  <a:pt x="21600" y="22118"/>
                </a:cubicBezTo>
                <a:cubicBezTo>
                  <a:pt x="9670" y="22118"/>
                  <a:pt x="0" y="12447"/>
                  <a:pt x="0" y="518"/>
                </a:cubicBezTo>
                <a:cubicBezTo>
                  <a:pt x="-1" y="345"/>
                  <a:pt x="2" y="172"/>
                  <a:pt x="6" y="0"/>
                </a:cubicBezTo>
                <a:lnTo>
                  <a:pt x="21600" y="518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oup 2451">
            <a:extLst>
              <a:ext uri="{FF2B5EF4-FFF2-40B4-BE49-F238E27FC236}">
                <a16:creationId xmlns:a16="http://schemas.microsoft.com/office/drawing/2014/main" id="{8A902219-6B5A-4DBB-B9EC-7D448CA97C69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5438631" y="2351954"/>
            <a:ext cx="117475" cy="417512"/>
            <a:chOff x="3648" y="2010"/>
            <a:chExt cx="328" cy="1169"/>
          </a:xfrm>
        </p:grpSpPr>
        <p:sp>
          <p:nvSpPr>
            <p:cNvPr id="133" name="Oval 2452">
              <a:extLst>
                <a:ext uri="{FF2B5EF4-FFF2-40B4-BE49-F238E27FC236}">
                  <a16:creationId xmlns:a16="http://schemas.microsoft.com/office/drawing/2014/main" id="{2E13BBBE-D5B7-439B-B2F8-407242855C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64" y="2110"/>
              <a:ext cx="32" cy="32"/>
            </a:xfrm>
            <a:prstGeom prst="ellipse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Oval 2453">
              <a:extLst>
                <a:ext uri="{FF2B5EF4-FFF2-40B4-BE49-F238E27FC236}">
                  <a16:creationId xmlns:a16="http://schemas.microsoft.com/office/drawing/2014/main" id="{76D3BBF9-C892-44AA-9887-C221C0DCA8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28" y="2110"/>
              <a:ext cx="32" cy="32"/>
            </a:xfrm>
            <a:prstGeom prst="ellipse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Freeform 2454">
              <a:extLst>
                <a:ext uri="{FF2B5EF4-FFF2-40B4-BE49-F238E27FC236}">
                  <a16:creationId xmlns:a16="http://schemas.microsoft.com/office/drawing/2014/main" id="{1BEBE85E-8E81-4ECD-AC73-8F294A7BEB9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32" y="2146"/>
              <a:ext cx="65" cy="73"/>
            </a:xfrm>
            <a:custGeom>
              <a:avLst/>
              <a:gdLst>
                <a:gd name="T0" fmla="*/ 8 w 65"/>
                <a:gd name="T1" fmla="*/ 0 h 73"/>
                <a:gd name="T2" fmla="*/ 64 w 65"/>
                <a:gd name="T3" fmla="*/ 48 h 73"/>
                <a:gd name="T4" fmla="*/ 64 w 65"/>
                <a:gd name="T5" fmla="*/ 72 h 73"/>
                <a:gd name="T6" fmla="*/ 0 w 65"/>
                <a:gd name="T7" fmla="*/ 0 h 73"/>
                <a:gd name="T8" fmla="*/ 8 w 65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73"/>
                <a:gd name="T17" fmla="*/ 65 w 65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73">
                  <a:moveTo>
                    <a:pt x="8" y="0"/>
                  </a:moveTo>
                  <a:lnTo>
                    <a:pt x="64" y="48"/>
                  </a:lnTo>
                  <a:lnTo>
                    <a:pt x="64" y="72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Freeform 2455">
              <a:extLst>
                <a:ext uri="{FF2B5EF4-FFF2-40B4-BE49-F238E27FC236}">
                  <a16:creationId xmlns:a16="http://schemas.microsoft.com/office/drawing/2014/main" id="{4BC17446-E544-4E35-B742-40B4B11DE7C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12" y="2146"/>
              <a:ext cx="65" cy="73"/>
            </a:xfrm>
            <a:custGeom>
              <a:avLst/>
              <a:gdLst>
                <a:gd name="T0" fmla="*/ 56 w 65"/>
                <a:gd name="T1" fmla="*/ 0 h 73"/>
                <a:gd name="T2" fmla="*/ 0 w 65"/>
                <a:gd name="T3" fmla="*/ 48 h 73"/>
                <a:gd name="T4" fmla="*/ 0 w 65"/>
                <a:gd name="T5" fmla="*/ 72 h 73"/>
                <a:gd name="T6" fmla="*/ 64 w 65"/>
                <a:gd name="T7" fmla="*/ 0 h 73"/>
                <a:gd name="T8" fmla="*/ 56 w 65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73"/>
                <a:gd name="T17" fmla="*/ 65 w 65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73">
                  <a:moveTo>
                    <a:pt x="56" y="0"/>
                  </a:moveTo>
                  <a:lnTo>
                    <a:pt x="0" y="48"/>
                  </a:lnTo>
                  <a:lnTo>
                    <a:pt x="0" y="72"/>
                  </a:lnTo>
                  <a:lnTo>
                    <a:pt x="64" y="0"/>
                  </a:lnTo>
                  <a:lnTo>
                    <a:pt x="56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Freeform 2456">
              <a:extLst>
                <a:ext uri="{FF2B5EF4-FFF2-40B4-BE49-F238E27FC236}">
                  <a16:creationId xmlns:a16="http://schemas.microsoft.com/office/drawing/2014/main" id="{8E8F6633-CF43-4F30-B9C1-87147283EE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32" y="2314"/>
              <a:ext cx="65" cy="65"/>
            </a:xfrm>
            <a:custGeom>
              <a:avLst/>
              <a:gdLst>
                <a:gd name="T0" fmla="*/ 8 w 65"/>
                <a:gd name="T1" fmla="*/ 0 h 65"/>
                <a:gd name="T2" fmla="*/ 64 w 65"/>
                <a:gd name="T3" fmla="*/ 56 h 65"/>
                <a:gd name="T4" fmla="*/ 64 w 65"/>
                <a:gd name="T5" fmla="*/ 64 h 65"/>
                <a:gd name="T6" fmla="*/ 0 w 65"/>
                <a:gd name="T7" fmla="*/ 0 h 65"/>
                <a:gd name="T8" fmla="*/ 8 w 65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65"/>
                <a:gd name="T17" fmla="*/ 65 w 6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65">
                  <a:moveTo>
                    <a:pt x="8" y="0"/>
                  </a:moveTo>
                  <a:lnTo>
                    <a:pt x="64" y="56"/>
                  </a:lnTo>
                  <a:lnTo>
                    <a:pt x="64" y="64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Freeform 2457">
              <a:extLst>
                <a:ext uri="{FF2B5EF4-FFF2-40B4-BE49-F238E27FC236}">
                  <a16:creationId xmlns:a16="http://schemas.microsoft.com/office/drawing/2014/main" id="{B597D0B6-4DD3-40AB-A8BC-99E00480FE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12" y="2314"/>
              <a:ext cx="65" cy="65"/>
            </a:xfrm>
            <a:custGeom>
              <a:avLst/>
              <a:gdLst>
                <a:gd name="T0" fmla="*/ 56 w 65"/>
                <a:gd name="T1" fmla="*/ 0 h 65"/>
                <a:gd name="T2" fmla="*/ 0 w 65"/>
                <a:gd name="T3" fmla="*/ 56 h 65"/>
                <a:gd name="T4" fmla="*/ 0 w 65"/>
                <a:gd name="T5" fmla="*/ 64 h 65"/>
                <a:gd name="T6" fmla="*/ 64 w 65"/>
                <a:gd name="T7" fmla="*/ 0 h 65"/>
                <a:gd name="T8" fmla="*/ 56 w 65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65"/>
                <a:gd name="T17" fmla="*/ 65 w 6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65">
                  <a:moveTo>
                    <a:pt x="56" y="0"/>
                  </a:moveTo>
                  <a:lnTo>
                    <a:pt x="0" y="56"/>
                  </a:lnTo>
                  <a:lnTo>
                    <a:pt x="0" y="64"/>
                  </a:lnTo>
                  <a:lnTo>
                    <a:pt x="64" y="0"/>
                  </a:lnTo>
                  <a:lnTo>
                    <a:pt x="56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Freeform 2458">
              <a:extLst>
                <a:ext uri="{FF2B5EF4-FFF2-40B4-BE49-F238E27FC236}">
                  <a16:creationId xmlns:a16="http://schemas.microsoft.com/office/drawing/2014/main" id="{4AF5791C-5506-4817-9AB0-B9B3AD9233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96" y="2010"/>
              <a:ext cx="33" cy="1169"/>
            </a:xfrm>
            <a:custGeom>
              <a:avLst/>
              <a:gdLst>
                <a:gd name="T0" fmla="*/ 32 w 33"/>
                <a:gd name="T1" fmla="*/ 1168 h 1169"/>
                <a:gd name="T2" fmla="*/ 32 w 33"/>
                <a:gd name="T3" fmla="*/ 8 h 1169"/>
                <a:gd name="T4" fmla="*/ 24 w 33"/>
                <a:gd name="T5" fmla="*/ 0 h 1169"/>
                <a:gd name="T6" fmla="*/ 8 w 33"/>
                <a:gd name="T7" fmla="*/ 0 h 1169"/>
                <a:gd name="T8" fmla="*/ 0 w 33"/>
                <a:gd name="T9" fmla="*/ 8 h 1169"/>
                <a:gd name="T10" fmla="*/ 0 w 33"/>
                <a:gd name="T11" fmla="*/ 1168 h 1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1169"/>
                <a:gd name="T20" fmla="*/ 33 w 33"/>
                <a:gd name="T21" fmla="*/ 1169 h 11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1169">
                  <a:moveTo>
                    <a:pt x="32" y="116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168"/>
                  </a:lnTo>
                </a:path>
              </a:pathLst>
            </a:custGeom>
            <a:solidFill>
              <a:srgbClr val="B37121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Line 2459">
              <a:extLst>
                <a:ext uri="{FF2B5EF4-FFF2-40B4-BE49-F238E27FC236}">
                  <a16:creationId xmlns:a16="http://schemas.microsoft.com/office/drawing/2014/main" id="{DB816FF9-D35A-4055-9AE5-DE0ED0AAA4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20" y="2065"/>
              <a:ext cx="0" cy="1073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41" name="Rectangle 2460">
              <a:extLst>
                <a:ext uri="{FF2B5EF4-FFF2-40B4-BE49-F238E27FC236}">
                  <a16:creationId xmlns:a16="http://schemas.microsoft.com/office/drawing/2014/main" id="{CA8B2F73-ED31-4DBA-AC71-8A10E6440C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6" y="2294"/>
              <a:ext cx="224" cy="24"/>
            </a:xfrm>
            <a:prstGeom prst="rect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Rectangle 2461">
              <a:extLst>
                <a:ext uri="{FF2B5EF4-FFF2-40B4-BE49-F238E27FC236}">
                  <a16:creationId xmlns:a16="http://schemas.microsoft.com/office/drawing/2014/main" id="{4D4F3947-E535-43A6-823B-8F1C1830E2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48" y="2134"/>
              <a:ext cx="328" cy="24"/>
            </a:xfrm>
            <a:prstGeom prst="rect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Line 2462">
              <a:extLst>
                <a:ext uri="{FF2B5EF4-FFF2-40B4-BE49-F238E27FC236}">
                  <a16:creationId xmlns:a16="http://schemas.microsoft.com/office/drawing/2014/main" id="{A5CD1918-B5AE-4643-8554-ED7B891E1C4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91" y="2146"/>
              <a:ext cx="241" cy="0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44" name="Line 2463">
              <a:extLst>
                <a:ext uri="{FF2B5EF4-FFF2-40B4-BE49-F238E27FC236}">
                  <a16:creationId xmlns:a16="http://schemas.microsoft.com/office/drawing/2014/main" id="{68692FF4-FA5C-4349-AE0F-7F5FBF58E21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39" y="2306"/>
              <a:ext cx="137" cy="0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sp>
        <p:nvSpPr>
          <p:cNvPr id="145" name="Arc 2464">
            <a:extLst>
              <a:ext uri="{FF2B5EF4-FFF2-40B4-BE49-F238E27FC236}">
                <a16:creationId xmlns:a16="http://schemas.microsoft.com/office/drawing/2014/main" id="{B497C106-DC86-4774-A73E-09F0F373B7BF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287818" y="2393229"/>
            <a:ext cx="242888" cy="52387"/>
          </a:xfrm>
          <a:custGeom>
            <a:avLst/>
            <a:gdLst>
              <a:gd name="T0" fmla="*/ 2147483647 w 37419"/>
              <a:gd name="T1" fmla="*/ 452961423 h 22216"/>
              <a:gd name="T2" fmla="*/ 2147483647 w 37419"/>
              <a:gd name="T3" fmla="*/ 0 h 22216"/>
              <a:gd name="T4" fmla="*/ 2147483647 w 37419"/>
              <a:gd name="T5" fmla="*/ 18212951 h 22216"/>
              <a:gd name="T6" fmla="*/ 0 60000 65536"/>
              <a:gd name="T7" fmla="*/ 0 60000 65536"/>
              <a:gd name="T8" fmla="*/ 0 60000 65536"/>
              <a:gd name="T9" fmla="*/ 0 w 37419"/>
              <a:gd name="T10" fmla="*/ 0 h 22216"/>
              <a:gd name="T11" fmla="*/ 37419 w 37419"/>
              <a:gd name="T12" fmla="*/ 22216 h 22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19" h="22216" fill="none" extrusionOk="0">
                <a:moveTo>
                  <a:pt x="37418" y="15323"/>
                </a:moveTo>
                <a:cubicBezTo>
                  <a:pt x="33332" y="19719"/>
                  <a:pt x="27601" y="22215"/>
                  <a:pt x="21600" y="22216"/>
                </a:cubicBezTo>
                <a:cubicBezTo>
                  <a:pt x="9670" y="22216"/>
                  <a:pt x="0" y="12545"/>
                  <a:pt x="0" y="616"/>
                </a:cubicBezTo>
                <a:cubicBezTo>
                  <a:pt x="-1" y="410"/>
                  <a:pt x="2" y="205"/>
                  <a:pt x="8" y="-1"/>
                </a:cubicBezTo>
              </a:path>
              <a:path w="37419" h="22216" stroke="0" extrusionOk="0">
                <a:moveTo>
                  <a:pt x="37418" y="15323"/>
                </a:moveTo>
                <a:cubicBezTo>
                  <a:pt x="33332" y="19719"/>
                  <a:pt x="27601" y="22215"/>
                  <a:pt x="21600" y="22216"/>
                </a:cubicBezTo>
                <a:cubicBezTo>
                  <a:pt x="9670" y="22216"/>
                  <a:pt x="0" y="12545"/>
                  <a:pt x="0" y="616"/>
                </a:cubicBezTo>
                <a:cubicBezTo>
                  <a:pt x="-1" y="410"/>
                  <a:pt x="2" y="205"/>
                  <a:pt x="8" y="-1"/>
                </a:cubicBezTo>
                <a:lnTo>
                  <a:pt x="21600" y="616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Arc 2625">
            <a:extLst>
              <a:ext uri="{FF2B5EF4-FFF2-40B4-BE49-F238E27FC236}">
                <a16:creationId xmlns:a16="http://schemas.microsoft.com/office/drawing/2014/main" id="{E8532946-96B8-4491-A17A-37FE19EF9A2E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270356" y="2469429"/>
            <a:ext cx="104775" cy="46037"/>
          </a:xfrm>
          <a:custGeom>
            <a:avLst/>
            <a:gdLst>
              <a:gd name="T0" fmla="*/ 2147483647 w 23710"/>
              <a:gd name="T1" fmla="*/ 145564155 h 22118"/>
              <a:gd name="T2" fmla="*/ 337947281 w 23710"/>
              <a:gd name="T3" fmla="*/ 0 h 22118"/>
              <a:gd name="T4" fmla="*/ 2147483647 w 23710"/>
              <a:gd name="T5" fmla="*/ 3424977 h 22118"/>
              <a:gd name="T6" fmla="*/ 0 60000 65536"/>
              <a:gd name="T7" fmla="*/ 0 60000 65536"/>
              <a:gd name="T8" fmla="*/ 0 60000 65536"/>
              <a:gd name="T9" fmla="*/ 0 w 23710"/>
              <a:gd name="T10" fmla="*/ 0 h 22118"/>
              <a:gd name="T11" fmla="*/ 23710 w 23710"/>
              <a:gd name="T12" fmla="*/ 22118 h 221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710" h="22118" fill="none" extrusionOk="0">
                <a:moveTo>
                  <a:pt x="23709" y="22014"/>
                </a:moveTo>
                <a:cubicBezTo>
                  <a:pt x="23008" y="22083"/>
                  <a:pt x="22304" y="22117"/>
                  <a:pt x="21600" y="22118"/>
                </a:cubicBezTo>
                <a:cubicBezTo>
                  <a:pt x="9670" y="22118"/>
                  <a:pt x="0" y="12447"/>
                  <a:pt x="0" y="518"/>
                </a:cubicBezTo>
                <a:cubicBezTo>
                  <a:pt x="-1" y="345"/>
                  <a:pt x="2" y="172"/>
                  <a:pt x="6" y="0"/>
                </a:cubicBezTo>
              </a:path>
              <a:path w="23710" h="22118" stroke="0" extrusionOk="0">
                <a:moveTo>
                  <a:pt x="23709" y="22014"/>
                </a:moveTo>
                <a:cubicBezTo>
                  <a:pt x="23008" y="22083"/>
                  <a:pt x="22304" y="22117"/>
                  <a:pt x="21600" y="22118"/>
                </a:cubicBezTo>
                <a:cubicBezTo>
                  <a:pt x="9670" y="22118"/>
                  <a:pt x="0" y="12447"/>
                  <a:pt x="0" y="518"/>
                </a:cubicBezTo>
                <a:cubicBezTo>
                  <a:pt x="-1" y="345"/>
                  <a:pt x="2" y="172"/>
                  <a:pt x="6" y="0"/>
                </a:cubicBezTo>
                <a:lnTo>
                  <a:pt x="21600" y="518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7" name="Group 2626">
            <a:extLst>
              <a:ext uri="{FF2B5EF4-FFF2-40B4-BE49-F238E27FC236}">
                <a16:creationId xmlns:a16="http://schemas.microsoft.com/office/drawing/2014/main" id="{7E0B75E6-D7B5-4A5F-801A-BDF131B113BA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5364018" y="2426566"/>
            <a:ext cx="117475" cy="417513"/>
            <a:chOff x="3648" y="2010"/>
            <a:chExt cx="328" cy="1169"/>
          </a:xfrm>
        </p:grpSpPr>
        <p:sp>
          <p:nvSpPr>
            <p:cNvPr id="148" name="Oval 2627">
              <a:extLst>
                <a:ext uri="{FF2B5EF4-FFF2-40B4-BE49-F238E27FC236}">
                  <a16:creationId xmlns:a16="http://schemas.microsoft.com/office/drawing/2014/main" id="{2E38C1E4-AFE5-426E-8AD3-F195388723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64" y="2110"/>
              <a:ext cx="32" cy="32"/>
            </a:xfrm>
            <a:prstGeom prst="ellipse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Oval 2628">
              <a:extLst>
                <a:ext uri="{FF2B5EF4-FFF2-40B4-BE49-F238E27FC236}">
                  <a16:creationId xmlns:a16="http://schemas.microsoft.com/office/drawing/2014/main" id="{CECEE543-7C9F-42EE-A0C8-5E3DC98D2E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28" y="2110"/>
              <a:ext cx="32" cy="32"/>
            </a:xfrm>
            <a:prstGeom prst="ellipse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 2629">
              <a:extLst>
                <a:ext uri="{FF2B5EF4-FFF2-40B4-BE49-F238E27FC236}">
                  <a16:creationId xmlns:a16="http://schemas.microsoft.com/office/drawing/2014/main" id="{5C156DA8-CE7B-4031-9C3B-6BD5D599A06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32" y="2146"/>
              <a:ext cx="65" cy="73"/>
            </a:xfrm>
            <a:custGeom>
              <a:avLst/>
              <a:gdLst>
                <a:gd name="T0" fmla="*/ 8 w 65"/>
                <a:gd name="T1" fmla="*/ 0 h 73"/>
                <a:gd name="T2" fmla="*/ 64 w 65"/>
                <a:gd name="T3" fmla="*/ 48 h 73"/>
                <a:gd name="T4" fmla="*/ 64 w 65"/>
                <a:gd name="T5" fmla="*/ 72 h 73"/>
                <a:gd name="T6" fmla="*/ 0 w 65"/>
                <a:gd name="T7" fmla="*/ 0 h 73"/>
                <a:gd name="T8" fmla="*/ 8 w 65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73"/>
                <a:gd name="T17" fmla="*/ 65 w 65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73">
                  <a:moveTo>
                    <a:pt x="8" y="0"/>
                  </a:moveTo>
                  <a:lnTo>
                    <a:pt x="64" y="48"/>
                  </a:lnTo>
                  <a:lnTo>
                    <a:pt x="64" y="72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 2630">
              <a:extLst>
                <a:ext uri="{FF2B5EF4-FFF2-40B4-BE49-F238E27FC236}">
                  <a16:creationId xmlns:a16="http://schemas.microsoft.com/office/drawing/2014/main" id="{4160C67D-1915-45B1-9B00-8D06C317D5E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12" y="2146"/>
              <a:ext cx="65" cy="73"/>
            </a:xfrm>
            <a:custGeom>
              <a:avLst/>
              <a:gdLst>
                <a:gd name="T0" fmla="*/ 56 w 65"/>
                <a:gd name="T1" fmla="*/ 0 h 73"/>
                <a:gd name="T2" fmla="*/ 0 w 65"/>
                <a:gd name="T3" fmla="*/ 48 h 73"/>
                <a:gd name="T4" fmla="*/ 0 w 65"/>
                <a:gd name="T5" fmla="*/ 72 h 73"/>
                <a:gd name="T6" fmla="*/ 64 w 65"/>
                <a:gd name="T7" fmla="*/ 0 h 73"/>
                <a:gd name="T8" fmla="*/ 56 w 65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73"/>
                <a:gd name="T17" fmla="*/ 65 w 65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73">
                  <a:moveTo>
                    <a:pt x="56" y="0"/>
                  </a:moveTo>
                  <a:lnTo>
                    <a:pt x="0" y="48"/>
                  </a:lnTo>
                  <a:lnTo>
                    <a:pt x="0" y="72"/>
                  </a:lnTo>
                  <a:lnTo>
                    <a:pt x="64" y="0"/>
                  </a:lnTo>
                  <a:lnTo>
                    <a:pt x="56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 2631">
              <a:extLst>
                <a:ext uri="{FF2B5EF4-FFF2-40B4-BE49-F238E27FC236}">
                  <a16:creationId xmlns:a16="http://schemas.microsoft.com/office/drawing/2014/main" id="{769A23B1-D34A-4792-A1A4-FA78EEEB550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32" y="2314"/>
              <a:ext cx="65" cy="65"/>
            </a:xfrm>
            <a:custGeom>
              <a:avLst/>
              <a:gdLst>
                <a:gd name="T0" fmla="*/ 8 w 65"/>
                <a:gd name="T1" fmla="*/ 0 h 65"/>
                <a:gd name="T2" fmla="*/ 64 w 65"/>
                <a:gd name="T3" fmla="*/ 56 h 65"/>
                <a:gd name="T4" fmla="*/ 64 w 65"/>
                <a:gd name="T5" fmla="*/ 64 h 65"/>
                <a:gd name="T6" fmla="*/ 0 w 65"/>
                <a:gd name="T7" fmla="*/ 0 h 65"/>
                <a:gd name="T8" fmla="*/ 8 w 65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65"/>
                <a:gd name="T17" fmla="*/ 65 w 6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65">
                  <a:moveTo>
                    <a:pt x="8" y="0"/>
                  </a:moveTo>
                  <a:lnTo>
                    <a:pt x="64" y="56"/>
                  </a:lnTo>
                  <a:lnTo>
                    <a:pt x="64" y="64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Freeform 2632">
              <a:extLst>
                <a:ext uri="{FF2B5EF4-FFF2-40B4-BE49-F238E27FC236}">
                  <a16:creationId xmlns:a16="http://schemas.microsoft.com/office/drawing/2014/main" id="{E9E3E26E-1F41-4A66-99C0-6E99C98CB8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12" y="2314"/>
              <a:ext cx="65" cy="65"/>
            </a:xfrm>
            <a:custGeom>
              <a:avLst/>
              <a:gdLst>
                <a:gd name="T0" fmla="*/ 56 w 65"/>
                <a:gd name="T1" fmla="*/ 0 h 65"/>
                <a:gd name="T2" fmla="*/ 0 w 65"/>
                <a:gd name="T3" fmla="*/ 56 h 65"/>
                <a:gd name="T4" fmla="*/ 0 w 65"/>
                <a:gd name="T5" fmla="*/ 64 h 65"/>
                <a:gd name="T6" fmla="*/ 64 w 65"/>
                <a:gd name="T7" fmla="*/ 0 h 65"/>
                <a:gd name="T8" fmla="*/ 56 w 65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65"/>
                <a:gd name="T17" fmla="*/ 65 w 6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65">
                  <a:moveTo>
                    <a:pt x="56" y="0"/>
                  </a:moveTo>
                  <a:lnTo>
                    <a:pt x="0" y="56"/>
                  </a:lnTo>
                  <a:lnTo>
                    <a:pt x="0" y="64"/>
                  </a:lnTo>
                  <a:lnTo>
                    <a:pt x="64" y="0"/>
                  </a:lnTo>
                  <a:lnTo>
                    <a:pt x="56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 2633">
              <a:extLst>
                <a:ext uri="{FF2B5EF4-FFF2-40B4-BE49-F238E27FC236}">
                  <a16:creationId xmlns:a16="http://schemas.microsoft.com/office/drawing/2014/main" id="{933AE253-46D0-481B-B3E2-2EEDB0E2846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96" y="2010"/>
              <a:ext cx="33" cy="1169"/>
            </a:xfrm>
            <a:custGeom>
              <a:avLst/>
              <a:gdLst>
                <a:gd name="T0" fmla="*/ 32 w 33"/>
                <a:gd name="T1" fmla="*/ 1168 h 1169"/>
                <a:gd name="T2" fmla="*/ 32 w 33"/>
                <a:gd name="T3" fmla="*/ 8 h 1169"/>
                <a:gd name="T4" fmla="*/ 24 w 33"/>
                <a:gd name="T5" fmla="*/ 0 h 1169"/>
                <a:gd name="T6" fmla="*/ 8 w 33"/>
                <a:gd name="T7" fmla="*/ 0 h 1169"/>
                <a:gd name="T8" fmla="*/ 0 w 33"/>
                <a:gd name="T9" fmla="*/ 8 h 1169"/>
                <a:gd name="T10" fmla="*/ 0 w 33"/>
                <a:gd name="T11" fmla="*/ 1168 h 1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1169"/>
                <a:gd name="T20" fmla="*/ 33 w 33"/>
                <a:gd name="T21" fmla="*/ 1169 h 11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1169">
                  <a:moveTo>
                    <a:pt x="32" y="116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168"/>
                  </a:lnTo>
                </a:path>
              </a:pathLst>
            </a:custGeom>
            <a:solidFill>
              <a:srgbClr val="B37121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Line 2634">
              <a:extLst>
                <a:ext uri="{FF2B5EF4-FFF2-40B4-BE49-F238E27FC236}">
                  <a16:creationId xmlns:a16="http://schemas.microsoft.com/office/drawing/2014/main" id="{2F5FF241-4D2C-4ED7-BD96-9056F69A4BC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20" y="2065"/>
              <a:ext cx="0" cy="1073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56" name="Rectangle 2635">
              <a:extLst>
                <a:ext uri="{FF2B5EF4-FFF2-40B4-BE49-F238E27FC236}">
                  <a16:creationId xmlns:a16="http://schemas.microsoft.com/office/drawing/2014/main" id="{B599602E-3388-42D7-BAAE-B1F8599E13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6" y="2294"/>
              <a:ext cx="224" cy="24"/>
            </a:xfrm>
            <a:prstGeom prst="rect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Rectangle 2636">
              <a:extLst>
                <a:ext uri="{FF2B5EF4-FFF2-40B4-BE49-F238E27FC236}">
                  <a16:creationId xmlns:a16="http://schemas.microsoft.com/office/drawing/2014/main" id="{93DBC340-D0A4-4049-B07A-51A2F7A189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48" y="2134"/>
              <a:ext cx="328" cy="24"/>
            </a:xfrm>
            <a:prstGeom prst="rect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Line 2637">
              <a:extLst>
                <a:ext uri="{FF2B5EF4-FFF2-40B4-BE49-F238E27FC236}">
                  <a16:creationId xmlns:a16="http://schemas.microsoft.com/office/drawing/2014/main" id="{7C0391FE-0874-4E4E-9485-C7DE462FFDB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91" y="2146"/>
              <a:ext cx="241" cy="0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59" name="Line 2638">
              <a:extLst>
                <a:ext uri="{FF2B5EF4-FFF2-40B4-BE49-F238E27FC236}">
                  <a16:creationId xmlns:a16="http://schemas.microsoft.com/office/drawing/2014/main" id="{C768FEEE-BCD6-49CA-ACA6-9D6AB3A5EC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39" y="2306"/>
              <a:ext cx="137" cy="0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sp>
        <p:nvSpPr>
          <p:cNvPr id="160" name="Arc 2639">
            <a:extLst>
              <a:ext uri="{FF2B5EF4-FFF2-40B4-BE49-F238E27FC236}">
                <a16:creationId xmlns:a16="http://schemas.microsoft.com/office/drawing/2014/main" id="{BFA76C11-9CB3-4F2C-A9F1-E4A095AE68A2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214793" y="2467841"/>
            <a:ext cx="241300" cy="52388"/>
          </a:xfrm>
          <a:custGeom>
            <a:avLst/>
            <a:gdLst>
              <a:gd name="T0" fmla="*/ 2147483647 w 37419"/>
              <a:gd name="T1" fmla="*/ 453070582 h 22216"/>
              <a:gd name="T2" fmla="*/ 2147483647 w 37419"/>
              <a:gd name="T3" fmla="*/ 0 h 22216"/>
              <a:gd name="T4" fmla="*/ 2147483647 w 37419"/>
              <a:gd name="T5" fmla="*/ 18215930 h 22216"/>
              <a:gd name="T6" fmla="*/ 0 60000 65536"/>
              <a:gd name="T7" fmla="*/ 0 60000 65536"/>
              <a:gd name="T8" fmla="*/ 0 60000 65536"/>
              <a:gd name="T9" fmla="*/ 0 w 37419"/>
              <a:gd name="T10" fmla="*/ 0 h 22216"/>
              <a:gd name="T11" fmla="*/ 37419 w 37419"/>
              <a:gd name="T12" fmla="*/ 22216 h 22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19" h="22216" fill="none" extrusionOk="0">
                <a:moveTo>
                  <a:pt x="37418" y="15323"/>
                </a:moveTo>
                <a:cubicBezTo>
                  <a:pt x="33332" y="19719"/>
                  <a:pt x="27601" y="22215"/>
                  <a:pt x="21600" y="22216"/>
                </a:cubicBezTo>
                <a:cubicBezTo>
                  <a:pt x="9670" y="22216"/>
                  <a:pt x="0" y="12545"/>
                  <a:pt x="0" y="616"/>
                </a:cubicBezTo>
                <a:cubicBezTo>
                  <a:pt x="-1" y="410"/>
                  <a:pt x="2" y="205"/>
                  <a:pt x="8" y="-1"/>
                </a:cubicBezTo>
              </a:path>
              <a:path w="37419" h="22216" stroke="0" extrusionOk="0">
                <a:moveTo>
                  <a:pt x="37418" y="15323"/>
                </a:moveTo>
                <a:cubicBezTo>
                  <a:pt x="33332" y="19719"/>
                  <a:pt x="27601" y="22215"/>
                  <a:pt x="21600" y="22216"/>
                </a:cubicBezTo>
                <a:cubicBezTo>
                  <a:pt x="9670" y="22216"/>
                  <a:pt x="0" y="12545"/>
                  <a:pt x="0" y="616"/>
                </a:cubicBezTo>
                <a:cubicBezTo>
                  <a:pt x="-1" y="410"/>
                  <a:pt x="2" y="205"/>
                  <a:pt x="8" y="-1"/>
                </a:cubicBezTo>
                <a:lnTo>
                  <a:pt x="21600" y="616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Arc 2800">
            <a:extLst>
              <a:ext uri="{FF2B5EF4-FFF2-40B4-BE49-F238E27FC236}">
                <a16:creationId xmlns:a16="http://schemas.microsoft.com/office/drawing/2014/main" id="{D87F2074-99FB-4BF5-A40B-F203F3CAAD48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195743" y="2545629"/>
            <a:ext cx="103188" cy="44450"/>
          </a:xfrm>
          <a:custGeom>
            <a:avLst/>
            <a:gdLst>
              <a:gd name="T0" fmla="*/ 2147483647 w 23710"/>
              <a:gd name="T1" fmla="*/ 95549419 h 22118"/>
              <a:gd name="T2" fmla="*/ 275554816 w 23710"/>
              <a:gd name="T3" fmla="*/ 0 h 22118"/>
              <a:gd name="T4" fmla="*/ 2147483647 w 23710"/>
              <a:gd name="T5" fmla="*/ 2248099 h 22118"/>
              <a:gd name="T6" fmla="*/ 0 60000 65536"/>
              <a:gd name="T7" fmla="*/ 0 60000 65536"/>
              <a:gd name="T8" fmla="*/ 0 60000 65536"/>
              <a:gd name="T9" fmla="*/ 0 w 23710"/>
              <a:gd name="T10" fmla="*/ 0 h 22118"/>
              <a:gd name="T11" fmla="*/ 23710 w 23710"/>
              <a:gd name="T12" fmla="*/ 22118 h 221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710" h="22118" fill="none" extrusionOk="0">
                <a:moveTo>
                  <a:pt x="23709" y="22014"/>
                </a:moveTo>
                <a:cubicBezTo>
                  <a:pt x="23008" y="22083"/>
                  <a:pt x="22304" y="22117"/>
                  <a:pt x="21600" y="22118"/>
                </a:cubicBezTo>
                <a:cubicBezTo>
                  <a:pt x="9670" y="22118"/>
                  <a:pt x="0" y="12447"/>
                  <a:pt x="0" y="518"/>
                </a:cubicBezTo>
                <a:cubicBezTo>
                  <a:pt x="-1" y="345"/>
                  <a:pt x="2" y="172"/>
                  <a:pt x="6" y="0"/>
                </a:cubicBezTo>
              </a:path>
              <a:path w="23710" h="22118" stroke="0" extrusionOk="0">
                <a:moveTo>
                  <a:pt x="23709" y="22014"/>
                </a:moveTo>
                <a:cubicBezTo>
                  <a:pt x="23008" y="22083"/>
                  <a:pt x="22304" y="22117"/>
                  <a:pt x="21600" y="22118"/>
                </a:cubicBezTo>
                <a:cubicBezTo>
                  <a:pt x="9670" y="22118"/>
                  <a:pt x="0" y="12447"/>
                  <a:pt x="0" y="518"/>
                </a:cubicBezTo>
                <a:cubicBezTo>
                  <a:pt x="-1" y="345"/>
                  <a:pt x="2" y="172"/>
                  <a:pt x="6" y="0"/>
                </a:cubicBezTo>
                <a:lnTo>
                  <a:pt x="21600" y="518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2" name="Group 2801">
            <a:extLst>
              <a:ext uri="{FF2B5EF4-FFF2-40B4-BE49-F238E27FC236}">
                <a16:creationId xmlns:a16="http://schemas.microsoft.com/office/drawing/2014/main" id="{67417B8A-D401-47A7-8920-E397ADC7FC63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5287818" y="2501179"/>
            <a:ext cx="119063" cy="417512"/>
            <a:chOff x="3648" y="2010"/>
            <a:chExt cx="328" cy="1169"/>
          </a:xfrm>
        </p:grpSpPr>
        <p:sp>
          <p:nvSpPr>
            <p:cNvPr id="163" name="Oval 2802">
              <a:extLst>
                <a:ext uri="{FF2B5EF4-FFF2-40B4-BE49-F238E27FC236}">
                  <a16:creationId xmlns:a16="http://schemas.microsoft.com/office/drawing/2014/main" id="{0A0874EE-6234-4B22-884C-3B0D0ADEE9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64" y="2110"/>
              <a:ext cx="32" cy="32"/>
            </a:xfrm>
            <a:prstGeom prst="ellipse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Oval 2803">
              <a:extLst>
                <a:ext uri="{FF2B5EF4-FFF2-40B4-BE49-F238E27FC236}">
                  <a16:creationId xmlns:a16="http://schemas.microsoft.com/office/drawing/2014/main" id="{50383C14-8D0A-49E5-8224-725852A3562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28" y="2110"/>
              <a:ext cx="32" cy="32"/>
            </a:xfrm>
            <a:prstGeom prst="ellipse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Freeform 2804">
              <a:extLst>
                <a:ext uri="{FF2B5EF4-FFF2-40B4-BE49-F238E27FC236}">
                  <a16:creationId xmlns:a16="http://schemas.microsoft.com/office/drawing/2014/main" id="{31FA3346-0658-47D5-B18E-02EFFB2F651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32" y="2146"/>
              <a:ext cx="65" cy="73"/>
            </a:xfrm>
            <a:custGeom>
              <a:avLst/>
              <a:gdLst>
                <a:gd name="T0" fmla="*/ 8 w 65"/>
                <a:gd name="T1" fmla="*/ 0 h 73"/>
                <a:gd name="T2" fmla="*/ 64 w 65"/>
                <a:gd name="T3" fmla="*/ 48 h 73"/>
                <a:gd name="T4" fmla="*/ 64 w 65"/>
                <a:gd name="T5" fmla="*/ 72 h 73"/>
                <a:gd name="T6" fmla="*/ 0 w 65"/>
                <a:gd name="T7" fmla="*/ 0 h 73"/>
                <a:gd name="T8" fmla="*/ 8 w 65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73"/>
                <a:gd name="T17" fmla="*/ 65 w 65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73">
                  <a:moveTo>
                    <a:pt x="8" y="0"/>
                  </a:moveTo>
                  <a:lnTo>
                    <a:pt x="64" y="48"/>
                  </a:lnTo>
                  <a:lnTo>
                    <a:pt x="64" y="72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Freeform 2805">
              <a:extLst>
                <a:ext uri="{FF2B5EF4-FFF2-40B4-BE49-F238E27FC236}">
                  <a16:creationId xmlns:a16="http://schemas.microsoft.com/office/drawing/2014/main" id="{B9F67FDD-2ABE-4FA9-BEFC-02FECF68FC5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12" y="2146"/>
              <a:ext cx="65" cy="73"/>
            </a:xfrm>
            <a:custGeom>
              <a:avLst/>
              <a:gdLst>
                <a:gd name="T0" fmla="*/ 56 w 65"/>
                <a:gd name="T1" fmla="*/ 0 h 73"/>
                <a:gd name="T2" fmla="*/ 0 w 65"/>
                <a:gd name="T3" fmla="*/ 48 h 73"/>
                <a:gd name="T4" fmla="*/ 0 w 65"/>
                <a:gd name="T5" fmla="*/ 72 h 73"/>
                <a:gd name="T6" fmla="*/ 64 w 65"/>
                <a:gd name="T7" fmla="*/ 0 h 73"/>
                <a:gd name="T8" fmla="*/ 56 w 65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73"/>
                <a:gd name="T17" fmla="*/ 65 w 65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73">
                  <a:moveTo>
                    <a:pt x="56" y="0"/>
                  </a:moveTo>
                  <a:lnTo>
                    <a:pt x="0" y="48"/>
                  </a:lnTo>
                  <a:lnTo>
                    <a:pt x="0" y="72"/>
                  </a:lnTo>
                  <a:lnTo>
                    <a:pt x="64" y="0"/>
                  </a:lnTo>
                  <a:lnTo>
                    <a:pt x="56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Freeform 2806">
              <a:extLst>
                <a:ext uri="{FF2B5EF4-FFF2-40B4-BE49-F238E27FC236}">
                  <a16:creationId xmlns:a16="http://schemas.microsoft.com/office/drawing/2014/main" id="{590A561F-99AD-46E6-AAFA-AD16C61EFA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32" y="2314"/>
              <a:ext cx="65" cy="65"/>
            </a:xfrm>
            <a:custGeom>
              <a:avLst/>
              <a:gdLst>
                <a:gd name="T0" fmla="*/ 8 w 65"/>
                <a:gd name="T1" fmla="*/ 0 h 65"/>
                <a:gd name="T2" fmla="*/ 64 w 65"/>
                <a:gd name="T3" fmla="*/ 56 h 65"/>
                <a:gd name="T4" fmla="*/ 64 w 65"/>
                <a:gd name="T5" fmla="*/ 64 h 65"/>
                <a:gd name="T6" fmla="*/ 0 w 65"/>
                <a:gd name="T7" fmla="*/ 0 h 65"/>
                <a:gd name="T8" fmla="*/ 8 w 65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65"/>
                <a:gd name="T17" fmla="*/ 65 w 6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65">
                  <a:moveTo>
                    <a:pt x="8" y="0"/>
                  </a:moveTo>
                  <a:lnTo>
                    <a:pt x="64" y="56"/>
                  </a:lnTo>
                  <a:lnTo>
                    <a:pt x="64" y="64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 2807">
              <a:extLst>
                <a:ext uri="{FF2B5EF4-FFF2-40B4-BE49-F238E27FC236}">
                  <a16:creationId xmlns:a16="http://schemas.microsoft.com/office/drawing/2014/main" id="{DD30734A-2716-4236-826C-C8926AE2511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12" y="2314"/>
              <a:ext cx="65" cy="65"/>
            </a:xfrm>
            <a:custGeom>
              <a:avLst/>
              <a:gdLst>
                <a:gd name="T0" fmla="*/ 56 w 65"/>
                <a:gd name="T1" fmla="*/ 0 h 65"/>
                <a:gd name="T2" fmla="*/ 0 w 65"/>
                <a:gd name="T3" fmla="*/ 56 h 65"/>
                <a:gd name="T4" fmla="*/ 0 w 65"/>
                <a:gd name="T5" fmla="*/ 64 h 65"/>
                <a:gd name="T6" fmla="*/ 64 w 65"/>
                <a:gd name="T7" fmla="*/ 0 h 65"/>
                <a:gd name="T8" fmla="*/ 56 w 65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65"/>
                <a:gd name="T17" fmla="*/ 65 w 6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65">
                  <a:moveTo>
                    <a:pt x="56" y="0"/>
                  </a:moveTo>
                  <a:lnTo>
                    <a:pt x="0" y="56"/>
                  </a:lnTo>
                  <a:lnTo>
                    <a:pt x="0" y="64"/>
                  </a:lnTo>
                  <a:lnTo>
                    <a:pt x="64" y="0"/>
                  </a:lnTo>
                  <a:lnTo>
                    <a:pt x="56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Freeform 2808">
              <a:extLst>
                <a:ext uri="{FF2B5EF4-FFF2-40B4-BE49-F238E27FC236}">
                  <a16:creationId xmlns:a16="http://schemas.microsoft.com/office/drawing/2014/main" id="{B51AD9F1-8493-4ABC-A484-0078BD19F0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96" y="2010"/>
              <a:ext cx="33" cy="1169"/>
            </a:xfrm>
            <a:custGeom>
              <a:avLst/>
              <a:gdLst>
                <a:gd name="T0" fmla="*/ 32 w 33"/>
                <a:gd name="T1" fmla="*/ 1168 h 1169"/>
                <a:gd name="T2" fmla="*/ 32 w 33"/>
                <a:gd name="T3" fmla="*/ 8 h 1169"/>
                <a:gd name="T4" fmla="*/ 24 w 33"/>
                <a:gd name="T5" fmla="*/ 0 h 1169"/>
                <a:gd name="T6" fmla="*/ 8 w 33"/>
                <a:gd name="T7" fmla="*/ 0 h 1169"/>
                <a:gd name="T8" fmla="*/ 0 w 33"/>
                <a:gd name="T9" fmla="*/ 8 h 1169"/>
                <a:gd name="T10" fmla="*/ 0 w 33"/>
                <a:gd name="T11" fmla="*/ 1168 h 1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1169"/>
                <a:gd name="T20" fmla="*/ 33 w 33"/>
                <a:gd name="T21" fmla="*/ 1169 h 11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1169">
                  <a:moveTo>
                    <a:pt x="32" y="116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168"/>
                  </a:lnTo>
                </a:path>
              </a:pathLst>
            </a:custGeom>
            <a:solidFill>
              <a:srgbClr val="B37121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Line 2809">
              <a:extLst>
                <a:ext uri="{FF2B5EF4-FFF2-40B4-BE49-F238E27FC236}">
                  <a16:creationId xmlns:a16="http://schemas.microsoft.com/office/drawing/2014/main" id="{57680850-E295-4AB0-BF00-4C49F214800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20" y="2065"/>
              <a:ext cx="0" cy="1073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71" name="Rectangle 2810">
              <a:extLst>
                <a:ext uri="{FF2B5EF4-FFF2-40B4-BE49-F238E27FC236}">
                  <a16:creationId xmlns:a16="http://schemas.microsoft.com/office/drawing/2014/main" id="{3EB2BD3A-2885-42CC-AAB8-B875B59D03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6" y="2294"/>
              <a:ext cx="224" cy="24"/>
            </a:xfrm>
            <a:prstGeom prst="rect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Rectangle 2811">
              <a:extLst>
                <a:ext uri="{FF2B5EF4-FFF2-40B4-BE49-F238E27FC236}">
                  <a16:creationId xmlns:a16="http://schemas.microsoft.com/office/drawing/2014/main" id="{E815D11B-A785-4E8B-A0CF-AD2011DBCFA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48" y="2134"/>
              <a:ext cx="328" cy="24"/>
            </a:xfrm>
            <a:prstGeom prst="rect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Line 2812">
              <a:extLst>
                <a:ext uri="{FF2B5EF4-FFF2-40B4-BE49-F238E27FC236}">
                  <a16:creationId xmlns:a16="http://schemas.microsoft.com/office/drawing/2014/main" id="{FB973C12-61EC-478F-B55B-20E29CB3ED9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91" y="2146"/>
              <a:ext cx="241" cy="0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74" name="Line 2813">
              <a:extLst>
                <a:ext uri="{FF2B5EF4-FFF2-40B4-BE49-F238E27FC236}">
                  <a16:creationId xmlns:a16="http://schemas.microsoft.com/office/drawing/2014/main" id="{B56F39A3-5F60-4D19-9EAB-BF6333CA4D8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39" y="2306"/>
              <a:ext cx="137" cy="0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sp>
        <p:nvSpPr>
          <p:cNvPr id="175" name="Arc 2814">
            <a:extLst>
              <a:ext uri="{FF2B5EF4-FFF2-40B4-BE49-F238E27FC236}">
                <a16:creationId xmlns:a16="http://schemas.microsoft.com/office/drawing/2014/main" id="{222CBB98-C87D-47C8-92FC-6924FA2D929D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138593" y="2542454"/>
            <a:ext cx="241300" cy="52387"/>
          </a:xfrm>
          <a:custGeom>
            <a:avLst/>
            <a:gdLst>
              <a:gd name="T0" fmla="*/ 2147483647 w 37419"/>
              <a:gd name="T1" fmla="*/ 452961423 h 22216"/>
              <a:gd name="T2" fmla="*/ 2147483647 w 37419"/>
              <a:gd name="T3" fmla="*/ 0 h 22216"/>
              <a:gd name="T4" fmla="*/ 2147483647 w 37419"/>
              <a:gd name="T5" fmla="*/ 18212951 h 22216"/>
              <a:gd name="T6" fmla="*/ 0 60000 65536"/>
              <a:gd name="T7" fmla="*/ 0 60000 65536"/>
              <a:gd name="T8" fmla="*/ 0 60000 65536"/>
              <a:gd name="T9" fmla="*/ 0 w 37419"/>
              <a:gd name="T10" fmla="*/ 0 h 22216"/>
              <a:gd name="T11" fmla="*/ 37419 w 37419"/>
              <a:gd name="T12" fmla="*/ 22216 h 22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19" h="22216" fill="none" extrusionOk="0">
                <a:moveTo>
                  <a:pt x="37418" y="15323"/>
                </a:moveTo>
                <a:cubicBezTo>
                  <a:pt x="33332" y="19719"/>
                  <a:pt x="27601" y="22215"/>
                  <a:pt x="21600" y="22216"/>
                </a:cubicBezTo>
                <a:cubicBezTo>
                  <a:pt x="9670" y="22216"/>
                  <a:pt x="0" y="12545"/>
                  <a:pt x="0" y="616"/>
                </a:cubicBezTo>
                <a:cubicBezTo>
                  <a:pt x="-1" y="410"/>
                  <a:pt x="2" y="205"/>
                  <a:pt x="8" y="-1"/>
                </a:cubicBezTo>
              </a:path>
              <a:path w="37419" h="22216" stroke="0" extrusionOk="0">
                <a:moveTo>
                  <a:pt x="37418" y="15323"/>
                </a:moveTo>
                <a:cubicBezTo>
                  <a:pt x="33332" y="19719"/>
                  <a:pt x="27601" y="22215"/>
                  <a:pt x="21600" y="22216"/>
                </a:cubicBezTo>
                <a:cubicBezTo>
                  <a:pt x="9670" y="22216"/>
                  <a:pt x="0" y="12545"/>
                  <a:pt x="0" y="616"/>
                </a:cubicBezTo>
                <a:cubicBezTo>
                  <a:pt x="-1" y="410"/>
                  <a:pt x="2" y="205"/>
                  <a:pt x="8" y="-1"/>
                </a:cubicBezTo>
                <a:lnTo>
                  <a:pt x="21600" y="616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Arc 2975">
            <a:extLst>
              <a:ext uri="{FF2B5EF4-FFF2-40B4-BE49-F238E27FC236}">
                <a16:creationId xmlns:a16="http://schemas.microsoft.com/office/drawing/2014/main" id="{4449AF3D-4ACF-496D-8548-4E86B084D210}"/>
              </a:ext>
            </a:extLst>
          </p:cNvPr>
          <p:cNvSpPr>
            <a:spLocks noChangeAspect="1"/>
          </p:cNvSpPr>
          <p:nvPr/>
        </p:nvSpPr>
        <p:spPr bwMode="auto">
          <a:xfrm rot="20336030" flipH="1">
            <a:off x="5544993" y="2256704"/>
            <a:ext cx="698500" cy="412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51198332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Arc 2976">
            <a:extLst>
              <a:ext uri="{FF2B5EF4-FFF2-40B4-BE49-F238E27FC236}">
                <a16:creationId xmlns:a16="http://schemas.microsoft.com/office/drawing/2014/main" id="{944BE11F-A147-491D-BD3D-70C46159A8A2}"/>
              </a:ext>
            </a:extLst>
          </p:cNvPr>
          <p:cNvSpPr>
            <a:spLocks noChangeAspect="1"/>
          </p:cNvSpPr>
          <p:nvPr/>
        </p:nvSpPr>
        <p:spPr bwMode="auto">
          <a:xfrm rot="20336030" flipH="1">
            <a:off x="5451331" y="2340841"/>
            <a:ext cx="698500" cy="412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51198332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Arc 2977">
            <a:extLst>
              <a:ext uri="{FF2B5EF4-FFF2-40B4-BE49-F238E27FC236}">
                <a16:creationId xmlns:a16="http://schemas.microsoft.com/office/drawing/2014/main" id="{DCD22188-1E73-4893-B35C-A86CB20E7A2E}"/>
              </a:ext>
            </a:extLst>
          </p:cNvPr>
          <p:cNvSpPr>
            <a:spLocks noChangeAspect="1"/>
          </p:cNvSpPr>
          <p:nvPr/>
        </p:nvSpPr>
        <p:spPr bwMode="auto">
          <a:xfrm rot="20336030" flipH="1">
            <a:off x="5397356" y="2402754"/>
            <a:ext cx="741362" cy="4286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80514777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Text Box 2978">
            <a:extLst>
              <a:ext uri="{FF2B5EF4-FFF2-40B4-BE49-F238E27FC236}">
                <a16:creationId xmlns:a16="http://schemas.microsoft.com/office/drawing/2014/main" id="{FEE281E9-1B98-4EFB-875D-AAE4989C7CD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flipH="1">
            <a:off x="7426181" y="1437554"/>
            <a:ext cx="1389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Headquarters</a:t>
            </a:r>
          </a:p>
        </p:txBody>
      </p:sp>
      <p:sp>
        <p:nvSpPr>
          <p:cNvPr id="180" name="Text Box 2979">
            <a:extLst>
              <a:ext uri="{FF2B5EF4-FFF2-40B4-BE49-F238E27FC236}">
                <a16:creationId xmlns:a16="http://schemas.microsoft.com/office/drawing/2014/main" id="{6A480482-EEC9-4BC7-A8F2-3DEA92D974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424093" y="1242291"/>
            <a:ext cx="1730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System Engineer</a:t>
            </a:r>
          </a:p>
        </p:txBody>
      </p:sp>
      <p:sp>
        <p:nvSpPr>
          <p:cNvPr id="181" name="Text Box 2980">
            <a:extLst>
              <a:ext uri="{FF2B5EF4-FFF2-40B4-BE49-F238E27FC236}">
                <a16:creationId xmlns:a16="http://schemas.microsoft.com/office/drawing/2014/main" id="{63ADD4F6-7790-4F8E-9327-75B4A293A3F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flipH="1">
            <a:off x="7161068" y="3345729"/>
            <a:ext cx="6873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Site B</a:t>
            </a:r>
          </a:p>
        </p:txBody>
      </p:sp>
      <p:sp>
        <p:nvSpPr>
          <p:cNvPr id="182" name="Rectangle 2981">
            <a:extLst>
              <a:ext uri="{FF2B5EF4-FFF2-40B4-BE49-F238E27FC236}">
                <a16:creationId xmlns:a16="http://schemas.microsoft.com/office/drawing/2014/main" id="{9DB43064-3D5F-40CA-A772-42938DB94E69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7380143" y="1761404"/>
            <a:ext cx="1798638" cy="1331912"/>
          </a:xfrm>
          <a:prstGeom prst="rect">
            <a:avLst/>
          </a:prstGeom>
          <a:noFill/>
          <a:ln w="19050">
            <a:solidFill>
              <a:srgbClr val="0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Rectangle 2982">
            <a:extLst>
              <a:ext uri="{FF2B5EF4-FFF2-40B4-BE49-F238E27FC236}">
                <a16:creationId xmlns:a16="http://schemas.microsoft.com/office/drawing/2014/main" id="{0846F8EC-CB48-4CCC-A652-DD41174C5E54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078393" y="3175866"/>
            <a:ext cx="1052513" cy="620713"/>
          </a:xfrm>
          <a:prstGeom prst="rect">
            <a:avLst/>
          </a:prstGeom>
          <a:noFill/>
          <a:ln w="19050">
            <a:solidFill>
              <a:srgbClr val="0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Text Box 2983">
            <a:extLst>
              <a:ext uri="{FF2B5EF4-FFF2-40B4-BE49-F238E27FC236}">
                <a16:creationId xmlns:a16="http://schemas.microsoft.com/office/drawing/2014/main" id="{E14EBA0E-5AAA-4C43-909F-693512AD9D2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41568" y="2183679"/>
            <a:ext cx="1165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Executives</a:t>
            </a:r>
          </a:p>
        </p:txBody>
      </p:sp>
      <p:sp>
        <p:nvSpPr>
          <p:cNvPr id="185" name="Text Box 2984">
            <a:extLst>
              <a:ext uri="{FF2B5EF4-FFF2-40B4-BE49-F238E27FC236}">
                <a16:creationId xmlns:a16="http://schemas.microsoft.com/office/drawing/2014/main" id="{7D4E23D7-583B-40AE-8F99-317FCA1F065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flipH="1">
            <a:off x="4203556" y="3252066"/>
            <a:ext cx="698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Site C</a:t>
            </a:r>
          </a:p>
        </p:txBody>
      </p:sp>
      <p:sp>
        <p:nvSpPr>
          <p:cNvPr id="186" name="Text Box 2985">
            <a:extLst>
              <a:ext uri="{FF2B5EF4-FFF2-40B4-BE49-F238E27FC236}">
                <a16:creationId xmlns:a16="http://schemas.microsoft.com/office/drawing/2014/main" id="{DBBF137E-F35B-40C8-8A94-CE5B5BCB9B3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flipH="1">
            <a:off x="7016606" y="1697904"/>
            <a:ext cx="3857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T1</a:t>
            </a:r>
          </a:p>
        </p:txBody>
      </p:sp>
      <p:sp>
        <p:nvSpPr>
          <p:cNvPr id="187" name="Rectangle 3024">
            <a:extLst>
              <a:ext uri="{FF2B5EF4-FFF2-40B4-BE49-F238E27FC236}">
                <a16:creationId xmlns:a16="http://schemas.microsoft.com/office/drawing/2014/main" id="{9522E6FA-2587-46CE-874B-ABE76DFF106A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4925868" y="3058391"/>
            <a:ext cx="1027113" cy="622300"/>
          </a:xfrm>
          <a:prstGeom prst="rect">
            <a:avLst/>
          </a:prstGeom>
          <a:noFill/>
          <a:ln w="19050">
            <a:solidFill>
              <a:srgbClr val="0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Freeform 3025">
            <a:extLst>
              <a:ext uri="{FF2B5EF4-FFF2-40B4-BE49-F238E27FC236}">
                <a16:creationId xmlns:a16="http://schemas.microsoft.com/office/drawing/2014/main" id="{00CEA365-2489-4D2A-A0C8-87B07FC342EA}"/>
              </a:ext>
            </a:extLst>
          </p:cNvPr>
          <p:cNvSpPr>
            <a:spLocks/>
          </p:cNvSpPr>
          <p:nvPr/>
        </p:nvSpPr>
        <p:spPr bwMode="auto">
          <a:xfrm flipH="1">
            <a:off x="6749906" y="2488479"/>
            <a:ext cx="896937" cy="814387"/>
          </a:xfrm>
          <a:custGeom>
            <a:avLst/>
            <a:gdLst>
              <a:gd name="T0" fmla="*/ 2147483647 w 592"/>
              <a:gd name="T1" fmla="*/ 2147483647 h 513"/>
              <a:gd name="T2" fmla="*/ 2147483647 w 592"/>
              <a:gd name="T3" fmla="*/ 2147483647 h 513"/>
              <a:gd name="T4" fmla="*/ 2147483647 w 592"/>
              <a:gd name="T5" fmla="*/ 2147483647 h 513"/>
              <a:gd name="T6" fmla="*/ 0 w 592"/>
              <a:gd name="T7" fmla="*/ 2147483647 h 513"/>
              <a:gd name="T8" fmla="*/ 0 60000 65536"/>
              <a:gd name="T9" fmla="*/ 0 60000 65536"/>
              <a:gd name="T10" fmla="*/ 0 60000 65536"/>
              <a:gd name="T11" fmla="*/ 0 60000 65536"/>
              <a:gd name="T12" fmla="*/ 0 w 592"/>
              <a:gd name="T13" fmla="*/ 0 h 513"/>
              <a:gd name="T14" fmla="*/ 592 w 592"/>
              <a:gd name="T15" fmla="*/ 513 h 5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2" h="513">
                <a:moveTo>
                  <a:pt x="424" y="513"/>
                </a:moveTo>
                <a:cubicBezTo>
                  <a:pt x="508" y="337"/>
                  <a:pt x="592" y="162"/>
                  <a:pt x="584" y="81"/>
                </a:cubicBezTo>
                <a:cubicBezTo>
                  <a:pt x="576" y="0"/>
                  <a:pt x="473" y="33"/>
                  <a:pt x="376" y="25"/>
                </a:cubicBezTo>
                <a:cubicBezTo>
                  <a:pt x="279" y="17"/>
                  <a:pt x="63" y="32"/>
                  <a:pt x="0" y="33"/>
                </a:cubicBezTo>
              </a:path>
            </a:pathLst>
          </a:custGeom>
          <a:noFill/>
          <a:ln w="28575">
            <a:solidFill>
              <a:srgbClr val="BBE0E3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3025" tIns="36512" rIns="73025" bIns="36512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9" name="Text Box 3026">
            <a:extLst>
              <a:ext uri="{FF2B5EF4-FFF2-40B4-BE49-F238E27FC236}">
                <a16:creationId xmlns:a16="http://schemas.microsoft.com/office/drawing/2014/main" id="{CA1E9C5D-3048-41CA-87FC-D83F74C79C5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108556" y="1191491"/>
            <a:ext cx="844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190" name="Text Box 3027">
            <a:extLst>
              <a:ext uri="{FF2B5EF4-FFF2-40B4-BE49-F238E27FC236}">
                <a16:creationId xmlns:a16="http://schemas.microsoft.com/office/drawing/2014/main" id="{AA05C03E-940C-4858-869C-B9DCC16ADE6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646593" y="1937616"/>
            <a:ext cx="352425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</a:p>
        </p:txBody>
      </p:sp>
      <p:sp>
        <p:nvSpPr>
          <p:cNvPr id="191" name="Text Box 3028">
            <a:extLst>
              <a:ext uri="{FF2B5EF4-FFF2-40B4-BE49-F238E27FC236}">
                <a16:creationId xmlns:a16="http://schemas.microsoft.com/office/drawing/2014/main" id="{3E79A791-0477-41D3-9C76-5EA1C379EC7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271943" y="2077316"/>
            <a:ext cx="471488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exec</a:t>
            </a:r>
          </a:p>
        </p:txBody>
      </p:sp>
      <p:sp>
        <p:nvSpPr>
          <p:cNvPr id="192" name="Text Box 3029">
            <a:extLst>
              <a:ext uri="{FF2B5EF4-FFF2-40B4-BE49-F238E27FC236}">
                <a16:creationId xmlns:a16="http://schemas.microsoft.com/office/drawing/2014/main" id="{89EFAB5A-2280-4E81-A9DC-3937C0C6CC3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741843" y="2775816"/>
            <a:ext cx="438150" cy="2492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S2S</a:t>
            </a:r>
          </a:p>
        </p:txBody>
      </p:sp>
      <p:sp>
        <p:nvSpPr>
          <p:cNvPr id="193" name="Text Box 3030">
            <a:extLst>
              <a:ext uri="{FF2B5EF4-FFF2-40B4-BE49-F238E27FC236}">
                <a16:creationId xmlns:a16="http://schemas.microsoft.com/office/drawing/2014/main" id="{5CAFD30A-0464-4AF7-9A6B-A78F4748034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478443" y="2839316"/>
            <a:ext cx="438150" cy="2492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S2S</a:t>
            </a:r>
          </a:p>
        </p:txBody>
      </p:sp>
      <p:pic>
        <p:nvPicPr>
          <p:cNvPr id="194" name="Picture 3031" descr="Network_Cloud_Standard">
            <a:extLst>
              <a:ext uri="{FF2B5EF4-FFF2-40B4-BE49-F238E27FC236}">
                <a16:creationId xmlns:a16="http://schemas.microsoft.com/office/drawing/2014/main" id="{AA3A9F56-EE46-4BE0-8A6B-7F090B9D3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656" y="1994766"/>
            <a:ext cx="1157287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Line 3033">
            <a:extLst>
              <a:ext uri="{FF2B5EF4-FFF2-40B4-BE49-F238E27FC236}">
                <a16:creationId xmlns:a16="http://schemas.microsoft.com/office/drawing/2014/main" id="{1F21E1A9-F973-4AC3-99D6-66CFA001D2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29481" y="2591666"/>
            <a:ext cx="358775" cy="6350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96" name="Line 3034">
            <a:extLst>
              <a:ext uri="{FF2B5EF4-FFF2-40B4-BE49-F238E27FC236}">
                <a16:creationId xmlns:a16="http://schemas.microsoft.com/office/drawing/2014/main" id="{F2016098-47B0-4A52-B116-FB04287FE0E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7418" y="2096366"/>
            <a:ext cx="285750" cy="7938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97" name="Line 3035">
            <a:extLst>
              <a:ext uri="{FF2B5EF4-FFF2-40B4-BE49-F238E27FC236}">
                <a16:creationId xmlns:a16="http://schemas.microsoft.com/office/drawing/2014/main" id="{3643C455-DDC1-44D2-A743-A900956C0FA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5668" y="1942379"/>
            <a:ext cx="1588" cy="846137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98" name="Text Box 3039">
            <a:extLst>
              <a:ext uri="{FF2B5EF4-FFF2-40B4-BE49-F238E27FC236}">
                <a16:creationId xmlns:a16="http://schemas.microsoft.com/office/drawing/2014/main" id="{9AF3D42F-4B5C-4C07-9B13-82CD3E77A31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flipH="1">
            <a:off x="5910118" y="2128116"/>
            <a:ext cx="974725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199" name="Freeform 3040">
            <a:extLst>
              <a:ext uri="{FF2B5EF4-FFF2-40B4-BE49-F238E27FC236}">
                <a16:creationId xmlns:a16="http://schemas.microsoft.com/office/drawing/2014/main" id="{B2FB5742-2B04-4C61-9EF0-95EA03A61230}"/>
              </a:ext>
            </a:extLst>
          </p:cNvPr>
          <p:cNvSpPr>
            <a:spLocks/>
          </p:cNvSpPr>
          <p:nvPr/>
        </p:nvSpPr>
        <p:spPr bwMode="auto">
          <a:xfrm flipH="1">
            <a:off x="5416406" y="1604241"/>
            <a:ext cx="2233612" cy="560388"/>
          </a:xfrm>
          <a:custGeom>
            <a:avLst/>
            <a:gdLst>
              <a:gd name="T0" fmla="*/ 2147483647 w 1392"/>
              <a:gd name="T1" fmla="*/ 0 h 353"/>
              <a:gd name="T2" fmla="*/ 2147483647 w 1392"/>
              <a:gd name="T3" fmla="*/ 2147483647 h 353"/>
              <a:gd name="T4" fmla="*/ 2147483647 w 1392"/>
              <a:gd name="T5" fmla="*/ 2147483647 h 353"/>
              <a:gd name="T6" fmla="*/ 0 w 1392"/>
              <a:gd name="T7" fmla="*/ 2147483647 h 353"/>
              <a:gd name="T8" fmla="*/ 0 60000 65536"/>
              <a:gd name="T9" fmla="*/ 0 60000 65536"/>
              <a:gd name="T10" fmla="*/ 0 60000 65536"/>
              <a:gd name="T11" fmla="*/ 0 60000 65536"/>
              <a:gd name="T12" fmla="*/ 0 w 1392"/>
              <a:gd name="T13" fmla="*/ 0 h 353"/>
              <a:gd name="T14" fmla="*/ 1392 w 1392"/>
              <a:gd name="T15" fmla="*/ 353 h 3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92" h="353">
                <a:moveTo>
                  <a:pt x="1392" y="0"/>
                </a:moveTo>
                <a:cubicBezTo>
                  <a:pt x="1323" y="49"/>
                  <a:pt x="1088" y="239"/>
                  <a:pt x="976" y="296"/>
                </a:cubicBezTo>
                <a:cubicBezTo>
                  <a:pt x="864" y="353"/>
                  <a:pt x="883" y="336"/>
                  <a:pt x="720" y="344"/>
                </a:cubicBezTo>
                <a:cubicBezTo>
                  <a:pt x="557" y="352"/>
                  <a:pt x="282" y="344"/>
                  <a:pt x="0" y="344"/>
                </a:cubicBezTo>
              </a:path>
            </a:pathLst>
          </a:custGeom>
          <a:noFill/>
          <a:ln w="19050">
            <a:solidFill>
              <a:srgbClr val="FFFF99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3025" tIns="36512" rIns="73025" bIns="36512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Freeform 3042">
            <a:extLst>
              <a:ext uri="{FF2B5EF4-FFF2-40B4-BE49-F238E27FC236}">
                <a16:creationId xmlns:a16="http://schemas.microsoft.com/office/drawing/2014/main" id="{7CC21828-15A1-4AA3-9ECF-7962836F0A85}"/>
              </a:ext>
            </a:extLst>
          </p:cNvPr>
          <p:cNvSpPr>
            <a:spLocks/>
          </p:cNvSpPr>
          <p:nvPr/>
        </p:nvSpPr>
        <p:spPr bwMode="auto">
          <a:xfrm flipH="1">
            <a:off x="5657706" y="2432916"/>
            <a:ext cx="1985962" cy="769938"/>
          </a:xfrm>
          <a:custGeom>
            <a:avLst/>
            <a:gdLst>
              <a:gd name="T0" fmla="*/ 2147483647 w 1272"/>
              <a:gd name="T1" fmla="*/ 2147483647 h 485"/>
              <a:gd name="T2" fmla="*/ 2147483647 w 1272"/>
              <a:gd name="T3" fmla="*/ 2147483647 h 485"/>
              <a:gd name="T4" fmla="*/ 2147483647 w 1272"/>
              <a:gd name="T5" fmla="*/ 2147483647 h 485"/>
              <a:gd name="T6" fmla="*/ 0 w 1272"/>
              <a:gd name="T7" fmla="*/ 2147483647 h 485"/>
              <a:gd name="T8" fmla="*/ 0 60000 65536"/>
              <a:gd name="T9" fmla="*/ 0 60000 65536"/>
              <a:gd name="T10" fmla="*/ 0 60000 65536"/>
              <a:gd name="T11" fmla="*/ 0 60000 65536"/>
              <a:gd name="T12" fmla="*/ 0 w 1272"/>
              <a:gd name="T13" fmla="*/ 0 h 485"/>
              <a:gd name="T14" fmla="*/ 1272 w 1272"/>
              <a:gd name="T15" fmla="*/ 485 h 48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72" h="485">
                <a:moveTo>
                  <a:pt x="1272" y="485"/>
                </a:moveTo>
                <a:cubicBezTo>
                  <a:pt x="1149" y="324"/>
                  <a:pt x="1027" y="164"/>
                  <a:pt x="944" y="85"/>
                </a:cubicBezTo>
                <a:cubicBezTo>
                  <a:pt x="861" y="6"/>
                  <a:pt x="933" y="26"/>
                  <a:pt x="776" y="13"/>
                </a:cubicBezTo>
                <a:cubicBezTo>
                  <a:pt x="619" y="0"/>
                  <a:pt x="309" y="2"/>
                  <a:pt x="0" y="5"/>
                </a:cubicBezTo>
              </a:path>
            </a:pathLst>
          </a:custGeom>
          <a:noFill/>
          <a:ln w="28575">
            <a:solidFill>
              <a:srgbClr val="99CC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3025" tIns="36512" rIns="73025" bIns="36512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Freeform 3043">
            <a:extLst>
              <a:ext uri="{FF2B5EF4-FFF2-40B4-BE49-F238E27FC236}">
                <a16:creationId xmlns:a16="http://schemas.microsoft.com/office/drawing/2014/main" id="{AB831059-2594-4B9B-98CF-CA98469CDFAD}"/>
              </a:ext>
            </a:extLst>
          </p:cNvPr>
          <p:cNvSpPr>
            <a:spLocks/>
          </p:cNvSpPr>
          <p:nvPr/>
        </p:nvSpPr>
        <p:spPr bwMode="auto">
          <a:xfrm flipH="1">
            <a:off x="6495906" y="1493116"/>
            <a:ext cx="1141412" cy="585788"/>
          </a:xfrm>
          <a:custGeom>
            <a:avLst/>
            <a:gdLst>
              <a:gd name="T0" fmla="*/ 0 w 695"/>
              <a:gd name="T1" fmla="*/ 2147483647 h 369"/>
              <a:gd name="T2" fmla="*/ 2147483647 w 695"/>
              <a:gd name="T3" fmla="*/ 2147483647 h 369"/>
              <a:gd name="T4" fmla="*/ 2147483647 w 695"/>
              <a:gd name="T5" fmla="*/ 2147483647 h 369"/>
              <a:gd name="T6" fmla="*/ 2147483647 w 695"/>
              <a:gd name="T7" fmla="*/ 0 h 369"/>
              <a:gd name="T8" fmla="*/ 0 60000 65536"/>
              <a:gd name="T9" fmla="*/ 0 60000 65536"/>
              <a:gd name="T10" fmla="*/ 0 60000 65536"/>
              <a:gd name="T11" fmla="*/ 0 60000 65536"/>
              <a:gd name="T12" fmla="*/ 0 w 695"/>
              <a:gd name="T13" fmla="*/ 0 h 369"/>
              <a:gd name="T14" fmla="*/ 695 w 695"/>
              <a:gd name="T15" fmla="*/ 369 h 3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5" h="369">
                <a:moveTo>
                  <a:pt x="0" y="360"/>
                </a:moveTo>
                <a:cubicBezTo>
                  <a:pt x="212" y="364"/>
                  <a:pt x="424" y="369"/>
                  <a:pt x="536" y="360"/>
                </a:cubicBezTo>
                <a:cubicBezTo>
                  <a:pt x="648" y="351"/>
                  <a:pt x="649" y="364"/>
                  <a:pt x="672" y="304"/>
                </a:cubicBezTo>
                <a:cubicBezTo>
                  <a:pt x="695" y="244"/>
                  <a:pt x="683" y="122"/>
                  <a:pt x="672" y="0"/>
                </a:cubicBezTo>
              </a:path>
            </a:pathLst>
          </a:custGeom>
          <a:noFill/>
          <a:ln w="28575">
            <a:solidFill>
              <a:srgbClr val="333399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3025" tIns="36512" rIns="73025" bIns="36512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Text Box 6">
            <a:extLst>
              <a:ext uri="{FF2B5EF4-FFF2-40B4-BE49-F238E27FC236}">
                <a16:creationId xmlns:a16="http://schemas.microsoft.com/office/drawing/2014/main" id="{2E963626-D7ED-4FFF-BDB4-E48AE8B7DE9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368531" y="4004541"/>
            <a:ext cx="160178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Class Map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Traffic Flow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Systems Engineer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Executives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Site to Site</a:t>
            </a:r>
          </a:p>
        </p:txBody>
      </p:sp>
      <p:sp>
        <p:nvSpPr>
          <p:cNvPr id="203" name="Text Box 7">
            <a:extLst>
              <a:ext uri="{FF2B5EF4-FFF2-40B4-BE49-F238E27FC236}">
                <a16:creationId xmlns:a16="http://schemas.microsoft.com/office/drawing/2014/main" id="{D55D93A0-AEA1-4356-894D-BBA3B77F3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8981" y="4018829"/>
            <a:ext cx="1276350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Policy Map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IPS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Police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Priority</a:t>
            </a:r>
          </a:p>
        </p:txBody>
      </p:sp>
      <p:sp>
        <p:nvSpPr>
          <p:cNvPr id="204" name="Text Box 8">
            <a:extLst>
              <a:ext uri="{FF2B5EF4-FFF2-40B4-BE49-F238E27FC236}">
                <a16:creationId xmlns:a16="http://schemas.microsoft.com/office/drawing/2014/main" id="{9CB47C07-3C70-4697-8672-77276D605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043" y="4026766"/>
            <a:ext cx="15970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Service Policy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Interface/Global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</a:p>
        </p:txBody>
      </p:sp>
      <p:sp>
        <p:nvSpPr>
          <p:cNvPr id="205" name="AutoShape 1530">
            <a:extLst>
              <a:ext uri="{FF2B5EF4-FFF2-40B4-BE49-F238E27FC236}">
                <a16:creationId xmlns:a16="http://schemas.microsoft.com/office/drawing/2014/main" id="{9D0B976E-CBAA-48B3-A338-3A239B89C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1881" y="4088679"/>
            <a:ext cx="469900" cy="203200"/>
          </a:xfrm>
          <a:prstGeom prst="rightArrow">
            <a:avLst>
              <a:gd name="adj1" fmla="val 50000"/>
              <a:gd name="adj2" fmla="val 57813"/>
            </a:avLst>
          </a:prstGeom>
          <a:solidFill>
            <a:srgbClr val="99CC00"/>
          </a:solidFill>
          <a:ln w="9525">
            <a:solidFill>
              <a:srgbClr val="99CC00"/>
            </a:solidFill>
            <a:miter lim="800000"/>
            <a:headEnd type="none" w="sm" len="sm"/>
            <a:tailEnd/>
          </a:ln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AutoShape 1531">
            <a:extLst>
              <a:ext uri="{FF2B5EF4-FFF2-40B4-BE49-F238E27FC236}">
                <a16:creationId xmlns:a16="http://schemas.microsoft.com/office/drawing/2014/main" id="{150DD96C-8A8F-44FF-B927-233A510D6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5081" y="4088679"/>
            <a:ext cx="469900" cy="203200"/>
          </a:xfrm>
          <a:prstGeom prst="rightArrow">
            <a:avLst>
              <a:gd name="adj1" fmla="val 50000"/>
              <a:gd name="adj2" fmla="val 57813"/>
            </a:avLst>
          </a:prstGeom>
          <a:solidFill>
            <a:srgbClr val="99CC00"/>
          </a:solidFill>
          <a:ln w="9525">
            <a:solidFill>
              <a:srgbClr val="99CC00"/>
            </a:solidFill>
            <a:miter lim="800000"/>
            <a:headEnd type="none" w="sm" len="sm"/>
            <a:tailEnd/>
          </a:ln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Line 9">
            <a:extLst>
              <a:ext uri="{FF2B5EF4-FFF2-40B4-BE49-F238E27FC236}">
                <a16:creationId xmlns:a16="http://schemas.microsoft.com/office/drawing/2014/main" id="{90AE24C9-5935-400A-8350-0753B72862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2218" y="5020541"/>
            <a:ext cx="1081088" cy="14288"/>
          </a:xfrm>
          <a:prstGeom prst="line">
            <a:avLst/>
          </a:prstGeom>
          <a:noFill/>
          <a:ln w="28575">
            <a:solidFill>
              <a:srgbClr val="FFFF99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08" name="Line 10">
            <a:extLst>
              <a:ext uri="{FF2B5EF4-FFF2-40B4-BE49-F238E27FC236}">
                <a16:creationId xmlns:a16="http://schemas.microsoft.com/office/drawing/2014/main" id="{A96F3841-5CE5-4507-8F1F-77FD27909F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35343" y="5077691"/>
            <a:ext cx="1477963" cy="17145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09" name="Line 12">
            <a:extLst>
              <a:ext uri="{FF2B5EF4-FFF2-40B4-BE49-F238E27FC236}">
                <a16:creationId xmlns:a16="http://schemas.microsoft.com/office/drawing/2014/main" id="{DDF038D2-5AFE-4F78-ABDA-964E9B306A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5181" y="5268191"/>
            <a:ext cx="1476375" cy="174625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10" name="Line 14">
            <a:extLst>
              <a:ext uri="{FF2B5EF4-FFF2-40B4-BE49-F238E27FC236}">
                <a16:creationId xmlns:a16="http://schemas.microsoft.com/office/drawing/2014/main" id="{10F7A256-3316-4A83-BA51-0242906464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90906" y="4650654"/>
            <a:ext cx="1390650" cy="15875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11" name="Line 1528">
            <a:extLst>
              <a:ext uri="{FF2B5EF4-FFF2-40B4-BE49-F238E27FC236}">
                <a16:creationId xmlns:a16="http://schemas.microsoft.com/office/drawing/2014/main" id="{11AB0122-D3A4-4B40-8C8F-3B3BF82B4E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7731" y="4845916"/>
            <a:ext cx="1393825" cy="7938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12" name="Line 1536">
            <a:extLst>
              <a:ext uri="{FF2B5EF4-FFF2-40B4-BE49-F238E27FC236}">
                <a16:creationId xmlns:a16="http://schemas.microsoft.com/office/drawing/2014/main" id="{EB9308BF-8597-4EC1-B124-06760E1499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3293" y="4603029"/>
            <a:ext cx="1306513" cy="142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13" name="Line 11">
            <a:extLst>
              <a:ext uri="{FF2B5EF4-FFF2-40B4-BE49-F238E27FC236}">
                <a16:creationId xmlns:a16="http://schemas.microsoft.com/office/drawing/2014/main" id="{9E82F4E1-ED7C-4019-A435-7812C81DD4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1168" y="4930054"/>
            <a:ext cx="1835150" cy="1524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14" name="Line 13">
            <a:extLst>
              <a:ext uri="{FF2B5EF4-FFF2-40B4-BE49-F238E27FC236}">
                <a16:creationId xmlns:a16="http://schemas.microsoft.com/office/drawing/2014/main" id="{76362F2E-BCE6-4430-8910-4F7A52BF57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43568" y="4987204"/>
            <a:ext cx="1682750" cy="31750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15" name="Line 15">
            <a:extLst>
              <a:ext uri="{FF2B5EF4-FFF2-40B4-BE49-F238E27FC236}">
                <a16:creationId xmlns:a16="http://schemas.microsoft.com/office/drawing/2014/main" id="{E29357FE-12D6-4858-8D68-D0CC50C397A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0218" y="4690341"/>
            <a:ext cx="1803400" cy="115888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16" name="Line 1529">
            <a:extLst>
              <a:ext uri="{FF2B5EF4-FFF2-40B4-BE49-F238E27FC236}">
                <a16:creationId xmlns:a16="http://schemas.microsoft.com/office/drawing/2014/main" id="{E9B10970-3DFC-4DD7-9F3D-B00F7B2203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70518" y="4860204"/>
            <a:ext cx="1955800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17" name="Line 1537">
            <a:extLst>
              <a:ext uri="{FF2B5EF4-FFF2-40B4-BE49-F238E27FC236}">
                <a16:creationId xmlns:a16="http://schemas.microsoft.com/office/drawing/2014/main" id="{F59BC1E7-1BE0-4AB4-AD29-18E031E969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14981" y="4639541"/>
            <a:ext cx="18288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218" name="Picture 3049" descr="Cisco_ASA5500">
            <a:extLst>
              <a:ext uri="{FF2B5EF4-FFF2-40B4-BE49-F238E27FC236}">
                <a16:creationId xmlns:a16="http://schemas.microsoft.com/office/drawing/2014/main" id="{7D4CB818-F1AC-4CFF-AE8B-16A93B2BE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406" y="3328266"/>
            <a:ext cx="2841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Picture 3050" descr="Cisco_ASA5500">
            <a:extLst>
              <a:ext uri="{FF2B5EF4-FFF2-40B4-BE49-F238E27FC236}">
                <a16:creationId xmlns:a16="http://schemas.microsoft.com/office/drawing/2014/main" id="{2247A0F9-F525-40BD-91D5-6C3533C8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031" y="3183804"/>
            <a:ext cx="284162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0" name="Picture 3048" descr="Cisco_ASA5500">
            <a:extLst>
              <a:ext uri="{FF2B5EF4-FFF2-40B4-BE49-F238E27FC236}">
                <a16:creationId xmlns:a16="http://schemas.microsoft.com/office/drawing/2014/main" id="{2A3DA838-F7A0-4BD9-B00D-A68D0B815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68" y="2061441"/>
            <a:ext cx="41116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Picture 3051" descr="IP_Phone">
            <a:extLst>
              <a:ext uri="{FF2B5EF4-FFF2-40B4-BE49-F238E27FC236}">
                <a16:creationId xmlns:a16="http://schemas.microsoft.com/office/drawing/2014/main" id="{EFD46911-D12D-4E72-B03A-F26358391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743" y="3387004"/>
            <a:ext cx="411163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" name="Picture 3052" descr="IP_Phone">
            <a:extLst>
              <a:ext uri="{FF2B5EF4-FFF2-40B4-BE49-F238E27FC236}">
                <a16:creationId xmlns:a16="http://schemas.microsoft.com/office/drawing/2014/main" id="{FB22BF05-3451-49F9-AC05-F97B7228F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706" y="3467966"/>
            <a:ext cx="411162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" name="Picture 3053" descr="IP_Phone">
            <a:extLst>
              <a:ext uri="{FF2B5EF4-FFF2-40B4-BE49-F238E27FC236}">
                <a16:creationId xmlns:a16="http://schemas.microsoft.com/office/drawing/2014/main" id="{24B5D61D-14F7-45B2-A017-AD25FE522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818" y="2467841"/>
            <a:ext cx="6302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" name="Freeform 3041">
            <a:extLst>
              <a:ext uri="{FF2B5EF4-FFF2-40B4-BE49-F238E27FC236}">
                <a16:creationId xmlns:a16="http://schemas.microsoft.com/office/drawing/2014/main" id="{D26E1377-6881-4493-BEFB-AAC0EEB6FAE2}"/>
              </a:ext>
            </a:extLst>
          </p:cNvPr>
          <p:cNvSpPr>
            <a:spLocks/>
          </p:cNvSpPr>
          <p:nvPr/>
        </p:nvSpPr>
        <p:spPr bwMode="auto">
          <a:xfrm flipH="1">
            <a:off x="5048106" y="2224954"/>
            <a:ext cx="2603500" cy="195262"/>
          </a:xfrm>
          <a:custGeom>
            <a:avLst/>
            <a:gdLst>
              <a:gd name="T0" fmla="*/ 2147483647 w 1640"/>
              <a:gd name="T1" fmla="*/ 2147483647 h 123"/>
              <a:gd name="T2" fmla="*/ 2147483647 w 1640"/>
              <a:gd name="T3" fmla="*/ 2147483647 h 123"/>
              <a:gd name="T4" fmla="*/ 2147483647 w 1640"/>
              <a:gd name="T5" fmla="*/ 2147483647 h 123"/>
              <a:gd name="T6" fmla="*/ 0 w 1640"/>
              <a:gd name="T7" fmla="*/ 2147483647 h 123"/>
              <a:gd name="T8" fmla="*/ 0 60000 65536"/>
              <a:gd name="T9" fmla="*/ 0 60000 65536"/>
              <a:gd name="T10" fmla="*/ 0 60000 65536"/>
              <a:gd name="T11" fmla="*/ 0 60000 65536"/>
              <a:gd name="T12" fmla="*/ 0 w 1640"/>
              <a:gd name="T13" fmla="*/ 0 h 123"/>
              <a:gd name="T14" fmla="*/ 1640 w 1640"/>
              <a:gd name="T15" fmla="*/ 123 h 1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40" h="123">
                <a:moveTo>
                  <a:pt x="1640" y="123"/>
                </a:moveTo>
                <a:cubicBezTo>
                  <a:pt x="1395" y="80"/>
                  <a:pt x="1151" y="38"/>
                  <a:pt x="1016" y="19"/>
                </a:cubicBezTo>
                <a:cubicBezTo>
                  <a:pt x="881" y="0"/>
                  <a:pt x="1001" y="12"/>
                  <a:pt x="832" y="11"/>
                </a:cubicBezTo>
                <a:cubicBezTo>
                  <a:pt x="663" y="10"/>
                  <a:pt x="331" y="10"/>
                  <a:pt x="0" y="11"/>
                </a:cubicBezTo>
              </a:path>
            </a:pathLst>
          </a:custGeom>
          <a:noFill/>
          <a:ln w="28575">
            <a:solidFill>
              <a:srgbClr val="009999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3025" tIns="36512" rIns="73025" bIns="36512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9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Tính năng Virtual Private Network</a:t>
            </a:r>
            <a:endParaRPr lang="en-US" sz="3000" dirty="0">
              <a:solidFill>
                <a:srgbClr val="0070C0"/>
              </a:solidFill>
            </a:endParaRPr>
          </a:p>
        </p:txBody>
      </p:sp>
      <p:grpSp>
        <p:nvGrpSpPr>
          <p:cNvPr id="225" name="Group 955">
            <a:extLst>
              <a:ext uri="{FF2B5EF4-FFF2-40B4-BE49-F238E27FC236}">
                <a16:creationId xmlns:a16="http://schemas.microsoft.com/office/drawing/2014/main" id="{00ADDDD4-99BA-4CDA-BA5B-DAEF435C5B79}"/>
              </a:ext>
            </a:extLst>
          </p:cNvPr>
          <p:cNvGrpSpPr>
            <a:grpSpLocks/>
          </p:cNvGrpSpPr>
          <p:nvPr/>
        </p:nvGrpSpPr>
        <p:grpSpPr bwMode="auto">
          <a:xfrm>
            <a:off x="8329613" y="1761981"/>
            <a:ext cx="955675" cy="1423987"/>
            <a:chOff x="1867" y="1238"/>
            <a:chExt cx="465" cy="693"/>
          </a:xfrm>
        </p:grpSpPr>
        <p:pic>
          <p:nvPicPr>
            <p:cNvPr id="226" name="Picture 956" descr="Branch_Office_Regular">
              <a:extLst>
                <a:ext uri="{FF2B5EF4-FFF2-40B4-BE49-F238E27FC236}">
                  <a16:creationId xmlns:a16="http://schemas.microsoft.com/office/drawing/2014/main" id="{E02DA811-0C30-4ABD-892D-AC15C4D9D2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7" y="1238"/>
              <a:ext cx="465" cy="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7" name="Rectangle 957">
              <a:extLst>
                <a:ext uri="{FF2B5EF4-FFF2-40B4-BE49-F238E27FC236}">
                  <a16:creationId xmlns:a16="http://schemas.microsoft.com/office/drawing/2014/main" id="{A61A352A-F79E-491C-AD30-9448A3AFC4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19179">
              <a:off x="1919" y="1738"/>
              <a:ext cx="155" cy="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B A N K</a:t>
              </a: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8" name="Line 813">
            <a:extLst>
              <a:ext uri="{FF2B5EF4-FFF2-40B4-BE49-F238E27FC236}">
                <a16:creationId xmlns:a16="http://schemas.microsoft.com/office/drawing/2014/main" id="{C2202BB3-7064-4CFC-A710-7CF0FD233D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72325" y="3033568"/>
            <a:ext cx="855663" cy="584200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29" name="Line 822">
            <a:extLst>
              <a:ext uri="{FF2B5EF4-FFF2-40B4-BE49-F238E27FC236}">
                <a16:creationId xmlns:a16="http://schemas.microsoft.com/office/drawing/2014/main" id="{9ABC7D8B-9877-415E-B25B-136528502C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57988" y="2271568"/>
            <a:ext cx="812800" cy="1106488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230" name="Picture 818" descr="Headquarters_Subdued">
            <a:extLst>
              <a:ext uri="{FF2B5EF4-FFF2-40B4-BE49-F238E27FC236}">
                <a16:creationId xmlns:a16="http://schemas.microsoft.com/office/drawing/2014/main" id="{9E2AD90A-1C08-4023-88A5-D73798B23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950" y="1976293"/>
            <a:ext cx="2300288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Line 804">
            <a:extLst>
              <a:ext uri="{FF2B5EF4-FFF2-40B4-BE49-F238E27FC236}">
                <a16:creationId xmlns:a16="http://schemas.microsoft.com/office/drawing/2014/main" id="{0F3DB25F-70E9-4CC6-B673-5A93D557CD8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13188" y="3884468"/>
            <a:ext cx="2511425" cy="11113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32" name="Arc 739">
            <a:extLst>
              <a:ext uri="{FF2B5EF4-FFF2-40B4-BE49-F238E27FC236}">
                <a16:creationId xmlns:a16="http://schemas.microsoft.com/office/drawing/2014/main" id="{2FECB080-96A4-4AB4-A646-B477C23B158A}"/>
              </a:ext>
            </a:extLst>
          </p:cNvPr>
          <p:cNvSpPr>
            <a:spLocks noChangeAspect="1"/>
          </p:cNvSpPr>
          <p:nvPr/>
        </p:nvSpPr>
        <p:spPr bwMode="auto">
          <a:xfrm rot="924977">
            <a:off x="6037263" y="3706668"/>
            <a:ext cx="2622550" cy="147638"/>
          </a:xfrm>
          <a:custGeom>
            <a:avLst/>
            <a:gdLst>
              <a:gd name="T0" fmla="*/ 2147483647 w 21600"/>
              <a:gd name="T1" fmla="*/ 0 h 20823"/>
              <a:gd name="T2" fmla="*/ 2147483647 w 21600"/>
              <a:gd name="T3" fmla="*/ 2147483647 h 20823"/>
              <a:gd name="T4" fmla="*/ 0 w 21600"/>
              <a:gd name="T5" fmla="*/ 0 h 20823"/>
              <a:gd name="T6" fmla="*/ 0 60000 65536"/>
              <a:gd name="T7" fmla="*/ 0 60000 65536"/>
              <a:gd name="T8" fmla="*/ 0 60000 65536"/>
              <a:gd name="T9" fmla="*/ 0 w 21600"/>
              <a:gd name="T10" fmla="*/ 0 h 20823"/>
              <a:gd name="T11" fmla="*/ 21600 w 21600"/>
              <a:gd name="T12" fmla="*/ 20823 h 208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0823" fill="none" extrusionOk="0">
                <a:moveTo>
                  <a:pt x="21600" y="0"/>
                </a:moveTo>
                <a:cubicBezTo>
                  <a:pt x="21600" y="9717"/>
                  <a:pt x="15110" y="18239"/>
                  <a:pt x="5741" y="20822"/>
                </a:cubicBezTo>
              </a:path>
              <a:path w="21600" h="20823" stroke="0" extrusionOk="0">
                <a:moveTo>
                  <a:pt x="21600" y="0"/>
                </a:moveTo>
                <a:cubicBezTo>
                  <a:pt x="21600" y="9717"/>
                  <a:pt x="15110" y="18239"/>
                  <a:pt x="5741" y="20822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3" name="Group 345">
            <a:extLst>
              <a:ext uri="{FF2B5EF4-FFF2-40B4-BE49-F238E27FC236}">
                <a16:creationId xmlns:a16="http://schemas.microsoft.com/office/drawing/2014/main" id="{2BEAA916-2813-427F-BB67-C645B514334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35838" y="4552806"/>
            <a:ext cx="209550" cy="746125"/>
            <a:chOff x="3648" y="2010"/>
            <a:chExt cx="328" cy="1169"/>
          </a:xfrm>
        </p:grpSpPr>
        <p:sp>
          <p:nvSpPr>
            <p:cNvPr id="234" name="Oval 346">
              <a:extLst>
                <a:ext uri="{FF2B5EF4-FFF2-40B4-BE49-F238E27FC236}">
                  <a16:creationId xmlns:a16="http://schemas.microsoft.com/office/drawing/2014/main" id="{D820F784-DB71-4462-953B-051A39C1DB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64" y="2110"/>
              <a:ext cx="32" cy="32"/>
            </a:xfrm>
            <a:prstGeom prst="ellipse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5" name="Oval 347">
              <a:extLst>
                <a:ext uri="{FF2B5EF4-FFF2-40B4-BE49-F238E27FC236}">
                  <a16:creationId xmlns:a16="http://schemas.microsoft.com/office/drawing/2014/main" id="{67C29CD5-CF01-4EE0-B9F2-A9314F511C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28" y="2110"/>
              <a:ext cx="32" cy="32"/>
            </a:xfrm>
            <a:prstGeom prst="ellipse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6" name="Freeform 348">
              <a:extLst>
                <a:ext uri="{FF2B5EF4-FFF2-40B4-BE49-F238E27FC236}">
                  <a16:creationId xmlns:a16="http://schemas.microsoft.com/office/drawing/2014/main" id="{8BED3D4F-F9F6-440A-B439-86152BB5CB7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32" y="2146"/>
              <a:ext cx="65" cy="73"/>
            </a:xfrm>
            <a:custGeom>
              <a:avLst/>
              <a:gdLst>
                <a:gd name="T0" fmla="*/ 8 w 65"/>
                <a:gd name="T1" fmla="*/ 0 h 73"/>
                <a:gd name="T2" fmla="*/ 64 w 65"/>
                <a:gd name="T3" fmla="*/ 48 h 73"/>
                <a:gd name="T4" fmla="*/ 64 w 65"/>
                <a:gd name="T5" fmla="*/ 72 h 73"/>
                <a:gd name="T6" fmla="*/ 0 w 65"/>
                <a:gd name="T7" fmla="*/ 0 h 73"/>
                <a:gd name="T8" fmla="*/ 8 w 65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73"/>
                <a:gd name="T17" fmla="*/ 65 w 65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73">
                  <a:moveTo>
                    <a:pt x="8" y="0"/>
                  </a:moveTo>
                  <a:lnTo>
                    <a:pt x="64" y="48"/>
                  </a:lnTo>
                  <a:lnTo>
                    <a:pt x="64" y="72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Freeform 349">
              <a:extLst>
                <a:ext uri="{FF2B5EF4-FFF2-40B4-BE49-F238E27FC236}">
                  <a16:creationId xmlns:a16="http://schemas.microsoft.com/office/drawing/2014/main" id="{8A1F2BB0-464B-411E-8BCA-4633AF008F9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12" y="2146"/>
              <a:ext cx="65" cy="73"/>
            </a:xfrm>
            <a:custGeom>
              <a:avLst/>
              <a:gdLst>
                <a:gd name="T0" fmla="*/ 56 w 65"/>
                <a:gd name="T1" fmla="*/ 0 h 73"/>
                <a:gd name="T2" fmla="*/ 0 w 65"/>
                <a:gd name="T3" fmla="*/ 48 h 73"/>
                <a:gd name="T4" fmla="*/ 0 w 65"/>
                <a:gd name="T5" fmla="*/ 72 h 73"/>
                <a:gd name="T6" fmla="*/ 64 w 65"/>
                <a:gd name="T7" fmla="*/ 0 h 73"/>
                <a:gd name="T8" fmla="*/ 56 w 65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73"/>
                <a:gd name="T17" fmla="*/ 65 w 65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73">
                  <a:moveTo>
                    <a:pt x="56" y="0"/>
                  </a:moveTo>
                  <a:lnTo>
                    <a:pt x="0" y="48"/>
                  </a:lnTo>
                  <a:lnTo>
                    <a:pt x="0" y="72"/>
                  </a:lnTo>
                  <a:lnTo>
                    <a:pt x="64" y="0"/>
                  </a:lnTo>
                  <a:lnTo>
                    <a:pt x="56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8" name="Freeform 350">
              <a:extLst>
                <a:ext uri="{FF2B5EF4-FFF2-40B4-BE49-F238E27FC236}">
                  <a16:creationId xmlns:a16="http://schemas.microsoft.com/office/drawing/2014/main" id="{FCC7C1AB-AEF7-431D-9518-C6148E0D776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32" y="2314"/>
              <a:ext cx="65" cy="65"/>
            </a:xfrm>
            <a:custGeom>
              <a:avLst/>
              <a:gdLst>
                <a:gd name="T0" fmla="*/ 8 w 65"/>
                <a:gd name="T1" fmla="*/ 0 h 65"/>
                <a:gd name="T2" fmla="*/ 64 w 65"/>
                <a:gd name="T3" fmla="*/ 56 h 65"/>
                <a:gd name="T4" fmla="*/ 64 w 65"/>
                <a:gd name="T5" fmla="*/ 64 h 65"/>
                <a:gd name="T6" fmla="*/ 0 w 65"/>
                <a:gd name="T7" fmla="*/ 0 h 65"/>
                <a:gd name="T8" fmla="*/ 8 w 65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65"/>
                <a:gd name="T17" fmla="*/ 65 w 6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65">
                  <a:moveTo>
                    <a:pt x="8" y="0"/>
                  </a:moveTo>
                  <a:lnTo>
                    <a:pt x="64" y="56"/>
                  </a:lnTo>
                  <a:lnTo>
                    <a:pt x="64" y="64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Freeform 351">
              <a:extLst>
                <a:ext uri="{FF2B5EF4-FFF2-40B4-BE49-F238E27FC236}">
                  <a16:creationId xmlns:a16="http://schemas.microsoft.com/office/drawing/2014/main" id="{D7A3463C-4D9D-417F-8D96-0DBE1A1B872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12" y="2314"/>
              <a:ext cx="65" cy="65"/>
            </a:xfrm>
            <a:custGeom>
              <a:avLst/>
              <a:gdLst>
                <a:gd name="T0" fmla="*/ 56 w 65"/>
                <a:gd name="T1" fmla="*/ 0 h 65"/>
                <a:gd name="T2" fmla="*/ 0 w 65"/>
                <a:gd name="T3" fmla="*/ 56 h 65"/>
                <a:gd name="T4" fmla="*/ 0 w 65"/>
                <a:gd name="T5" fmla="*/ 64 h 65"/>
                <a:gd name="T6" fmla="*/ 64 w 65"/>
                <a:gd name="T7" fmla="*/ 0 h 65"/>
                <a:gd name="T8" fmla="*/ 56 w 65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65"/>
                <a:gd name="T17" fmla="*/ 65 w 6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65">
                  <a:moveTo>
                    <a:pt x="56" y="0"/>
                  </a:moveTo>
                  <a:lnTo>
                    <a:pt x="0" y="56"/>
                  </a:lnTo>
                  <a:lnTo>
                    <a:pt x="0" y="64"/>
                  </a:lnTo>
                  <a:lnTo>
                    <a:pt x="64" y="0"/>
                  </a:lnTo>
                  <a:lnTo>
                    <a:pt x="56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0" name="Freeform 352">
              <a:extLst>
                <a:ext uri="{FF2B5EF4-FFF2-40B4-BE49-F238E27FC236}">
                  <a16:creationId xmlns:a16="http://schemas.microsoft.com/office/drawing/2014/main" id="{B9A6A5EC-6514-4D81-A90B-FE0737CE7A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96" y="2010"/>
              <a:ext cx="33" cy="1169"/>
            </a:xfrm>
            <a:custGeom>
              <a:avLst/>
              <a:gdLst>
                <a:gd name="T0" fmla="*/ 32 w 33"/>
                <a:gd name="T1" fmla="*/ 1168 h 1169"/>
                <a:gd name="T2" fmla="*/ 32 w 33"/>
                <a:gd name="T3" fmla="*/ 8 h 1169"/>
                <a:gd name="T4" fmla="*/ 24 w 33"/>
                <a:gd name="T5" fmla="*/ 0 h 1169"/>
                <a:gd name="T6" fmla="*/ 8 w 33"/>
                <a:gd name="T7" fmla="*/ 0 h 1169"/>
                <a:gd name="T8" fmla="*/ 0 w 33"/>
                <a:gd name="T9" fmla="*/ 8 h 1169"/>
                <a:gd name="T10" fmla="*/ 0 w 33"/>
                <a:gd name="T11" fmla="*/ 1168 h 1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1169"/>
                <a:gd name="T20" fmla="*/ 33 w 33"/>
                <a:gd name="T21" fmla="*/ 1169 h 11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1169">
                  <a:moveTo>
                    <a:pt x="32" y="116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168"/>
                  </a:lnTo>
                </a:path>
              </a:pathLst>
            </a:custGeom>
            <a:solidFill>
              <a:srgbClr val="B37121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1" name="Line 353">
              <a:extLst>
                <a:ext uri="{FF2B5EF4-FFF2-40B4-BE49-F238E27FC236}">
                  <a16:creationId xmlns:a16="http://schemas.microsoft.com/office/drawing/2014/main" id="{F68C1F24-D598-4509-9ADD-CA20A217910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20" y="2065"/>
              <a:ext cx="0" cy="1073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42" name="Rectangle 354">
              <a:extLst>
                <a:ext uri="{FF2B5EF4-FFF2-40B4-BE49-F238E27FC236}">
                  <a16:creationId xmlns:a16="http://schemas.microsoft.com/office/drawing/2014/main" id="{FF663E4A-8F9E-47A5-BDB8-6E7F0EDE56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6" y="2294"/>
              <a:ext cx="224" cy="24"/>
            </a:xfrm>
            <a:prstGeom prst="rect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Rectangle 355">
              <a:extLst>
                <a:ext uri="{FF2B5EF4-FFF2-40B4-BE49-F238E27FC236}">
                  <a16:creationId xmlns:a16="http://schemas.microsoft.com/office/drawing/2014/main" id="{7E2F402E-45ED-445A-A17B-A8365432AE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48" y="2134"/>
              <a:ext cx="328" cy="24"/>
            </a:xfrm>
            <a:prstGeom prst="rect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4" name="Line 356">
              <a:extLst>
                <a:ext uri="{FF2B5EF4-FFF2-40B4-BE49-F238E27FC236}">
                  <a16:creationId xmlns:a16="http://schemas.microsoft.com/office/drawing/2014/main" id="{6073AE74-EF17-476F-A060-F22F28FF21B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91" y="2146"/>
              <a:ext cx="241" cy="0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45" name="Line 357">
              <a:extLst>
                <a:ext uri="{FF2B5EF4-FFF2-40B4-BE49-F238E27FC236}">
                  <a16:creationId xmlns:a16="http://schemas.microsoft.com/office/drawing/2014/main" id="{E77E40A5-76C0-4873-95D0-4F531CCC797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39" y="2306"/>
              <a:ext cx="137" cy="0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sp>
        <p:nvSpPr>
          <p:cNvPr id="246" name="Arc 358">
            <a:extLst>
              <a:ext uri="{FF2B5EF4-FFF2-40B4-BE49-F238E27FC236}">
                <a16:creationId xmlns:a16="http://schemas.microsoft.com/office/drawing/2014/main" id="{26CABBFD-7B6F-4D43-A3FF-B5B41C564F48}"/>
              </a:ext>
            </a:extLst>
          </p:cNvPr>
          <p:cNvSpPr>
            <a:spLocks noChangeAspect="1"/>
          </p:cNvSpPr>
          <p:nvPr/>
        </p:nvSpPr>
        <p:spPr bwMode="auto">
          <a:xfrm rot="1645665">
            <a:off x="6161088" y="4352781"/>
            <a:ext cx="1325562" cy="74612"/>
          </a:xfrm>
          <a:custGeom>
            <a:avLst/>
            <a:gdLst>
              <a:gd name="T0" fmla="*/ 2147483647 w 21600"/>
              <a:gd name="T1" fmla="*/ 0 h 20823"/>
              <a:gd name="T2" fmla="*/ 2147483647 w 21600"/>
              <a:gd name="T3" fmla="*/ 2147483647 h 20823"/>
              <a:gd name="T4" fmla="*/ 0 w 21600"/>
              <a:gd name="T5" fmla="*/ 0 h 20823"/>
              <a:gd name="T6" fmla="*/ 0 60000 65536"/>
              <a:gd name="T7" fmla="*/ 0 60000 65536"/>
              <a:gd name="T8" fmla="*/ 0 60000 65536"/>
              <a:gd name="T9" fmla="*/ 0 w 21600"/>
              <a:gd name="T10" fmla="*/ 0 h 20823"/>
              <a:gd name="T11" fmla="*/ 21600 w 21600"/>
              <a:gd name="T12" fmla="*/ 20823 h 208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0823" fill="none" extrusionOk="0">
                <a:moveTo>
                  <a:pt x="21600" y="0"/>
                </a:moveTo>
                <a:cubicBezTo>
                  <a:pt x="21600" y="9717"/>
                  <a:pt x="15110" y="18239"/>
                  <a:pt x="5741" y="20822"/>
                </a:cubicBezTo>
              </a:path>
              <a:path w="21600" h="20823" stroke="0" extrusionOk="0">
                <a:moveTo>
                  <a:pt x="21600" y="0"/>
                </a:moveTo>
                <a:cubicBezTo>
                  <a:pt x="21600" y="9717"/>
                  <a:pt x="15110" y="18239"/>
                  <a:pt x="5741" y="20822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7" name="Arc 359">
            <a:extLst>
              <a:ext uri="{FF2B5EF4-FFF2-40B4-BE49-F238E27FC236}">
                <a16:creationId xmlns:a16="http://schemas.microsoft.com/office/drawing/2014/main" id="{65601132-F3E0-4F34-8EB0-452161FCD046}"/>
              </a:ext>
            </a:extLst>
          </p:cNvPr>
          <p:cNvSpPr>
            <a:spLocks noChangeAspect="1"/>
          </p:cNvSpPr>
          <p:nvPr/>
        </p:nvSpPr>
        <p:spPr bwMode="auto">
          <a:xfrm rot="2146826">
            <a:off x="7310438" y="4808393"/>
            <a:ext cx="606425" cy="114300"/>
          </a:xfrm>
          <a:custGeom>
            <a:avLst/>
            <a:gdLst>
              <a:gd name="T0" fmla="*/ 2147483647 w 42212"/>
              <a:gd name="T1" fmla="*/ 2147483647 h 22216"/>
              <a:gd name="T2" fmla="*/ 2147483647 w 42212"/>
              <a:gd name="T3" fmla="*/ 0 h 22216"/>
              <a:gd name="T4" fmla="*/ 2147483647 w 42212"/>
              <a:gd name="T5" fmla="*/ 2147483647 h 22216"/>
              <a:gd name="T6" fmla="*/ 0 60000 65536"/>
              <a:gd name="T7" fmla="*/ 0 60000 65536"/>
              <a:gd name="T8" fmla="*/ 0 60000 65536"/>
              <a:gd name="T9" fmla="*/ 0 w 42212"/>
              <a:gd name="T10" fmla="*/ 0 h 22216"/>
              <a:gd name="T11" fmla="*/ 42212 w 42212"/>
              <a:gd name="T12" fmla="*/ 22216 h 22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212" h="22216" fill="none" extrusionOk="0">
                <a:moveTo>
                  <a:pt x="42212" y="7073"/>
                </a:moveTo>
                <a:cubicBezTo>
                  <a:pt x="39389" y="16083"/>
                  <a:pt x="31041" y="22215"/>
                  <a:pt x="21600" y="22216"/>
                </a:cubicBezTo>
                <a:cubicBezTo>
                  <a:pt x="9670" y="22216"/>
                  <a:pt x="0" y="12545"/>
                  <a:pt x="0" y="616"/>
                </a:cubicBezTo>
                <a:cubicBezTo>
                  <a:pt x="-1" y="410"/>
                  <a:pt x="2" y="205"/>
                  <a:pt x="8" y="-1"/>
                </a:cubicBezTo>
              </a:path>
              <a:path w="42212" h="22216" stroke="0" extrusionOk="0">
                <a:moveTo>
                  <a:pt x="42212" y="7073"/>
                </a:moveTo>
                <a:cubicBezTo>
                  <a:pt x="39389" y="16083"/>
                  <a:pt x="31041" y="22215"/>
                  <a:pt x="21600" y="22216"/>
                </a:cubicBezTo>
                <a:cubicBezTo>
                  <a:pt x="9670" y="22216"/>
                  <a:pt x="0" y="12545"/>
                  <a:pt x="0" y="616"/>
                </a:cubicBezTo>
                <a:cubicBezTo>
                  <a:pt x="-1" y="410"/>
                  <a:pt x="2" y="205"/>
                  <a:pt x="8" y="-1"/>
                </a:cubicBezTo>
                <a:lnTo>
                  <a:pt x="21600" y="616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8" name="Group 726">
            <a:extLst>
              <a:ext uri="{FF2B5EF4-FFF2-40B4-BE49-F238E27FC236}">
                <a16:creationId xmlns:a16="http://schemas.microsoft.com/office/drawing/2014/main" id="{6535A033-5BA5-46A4-BF2C-C7BCE9137F9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05838" y="3981306"/>
            <a:ext cx="209550" cy="746125"/>
            <a:chOff x="3648" y="2010"/>
            <a:chExt cx="328" cy="1169"/>
          </a:xfrm>
        </p:grpSpPr>
        <p:sp>
          <p:nvSpPr>
            <p:cNvPr id="249" name="Oval 727">
              <a:extLst>
                <a:ext uri="{FF2B5EF4-FFF2-40B4-BE49-F238E27FC236}">
                  <a16:creationId xmlns:a16="http://schemas.microsoft.com/office/drawing/2014/main" id="{7F7045D8-BA2A-438C-962F-C59727483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64" y="2110"/>
              <a:ext cx="32" cy="32"/>
            </a:xfrm>
            <a:prstGeom prst="ellipse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" name="Oval 728">
              <a:extLst>
                <a:ext uri="{FF2B5EF4-FFF2-40B4-BE49-F238E27FC236}">
                  <a16:creationId xmlns:a16="http://schemas.microsoft.com/office/drawing/2014/main" id="{57BEA61B-8618-4499-9AF4-1AD96D6F130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28" y="2110"/>
              <a:ext cx="32" cy="32"/>
            </a:xfrm>
            <a:prstGeom prst="ellipse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1" name="Freeform 729">
              <a:extLst>
                <a:ext uri="{FF2B5EF4-FFF2-40B4-BE49-F238E27FC236}">
                  <a16:creationId xmlns:a16="http://schemas.microsoft.com/office/drawing/2014/main" id="{7463FF55-0C77-4778-945F-69DC38FF7AA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32" y="2146"/>
              <a:ext cx="65" cy="73"/>
            </a:xfrm>
            <a:custGeom>
              <a:avLst/>
              <a:gdLst>
                <a:gd name="T0" fmla="*/ 8 w 65"/>
                <a:gd name="T1" fmla="*/ 0 h 73"/>
                <a:gd name="T2" fmla="*/ 64 w 65"/>
                <a:gd name="T3" fmla="*/ 48 h 73"/>
                <a:gd name="T4" fmla="*/ 64 w 65"/>
                <a:gd name="T5" fmla="*/ 72 h 73"/>
                <a:gd name="T6" fmla="*/ 0 w 65"/>
                <a:gd name="T7" fmla="*/ 0 h 73"/>
                <a:gd name="T8" fmla="*/ 8 w 65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73"/>
                <a:gd name="T17" fmla="*/ 65 w 65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73">
                  <a:moveTo>
                    <a:pt x="8" y="0"/>
                  </a:moveTo>
                  <a:lnTo>
                    <a:pt x="64" y="48"/>
                  </a:lnTo>
                  <a:lnTo>
                    <a:pt x="64" y="72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Freeform 730">
              <a:extLst>
                <a:ext uri="{FF2B5EF4-FFF2-40B4-BE49-F238E27FC236}">
                  <a16:creationId xmlns:a16="http://schemas.microsoft.com/office/drawing/2014/main" id="{F0B1179A-4889-46F4-BBB9-87B166A49E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12" y="2146"/>
              <a:ext cx="65" cy="73"/>
            </a:xfrm>
            <a:custGeom>
              <a:avLst/>
              <a:gdLst>
                <a:gd name="T0" fmla="*/ 56 w 65"/>
                <a:gd name="T1" fmla="*/ 0 h 73"/>
                <a:gd name="T2" fmla="*/ 0 w 65"/>
                <a:gd name="T3" fmla="*/ 48 h 73"/>
                <a:gd name="T4" fmla="*/ 0 w 65"/>
                <a:gd name="T5" fmla="*/ 72 h 73"/>
                <a:gd name="T6" fmla="*/ 64 w 65"/>
                <a:gd name="T7" fmla="*/ 0 h 73"/>
                <a:gd name="T8" fmla="*/ 56 w 65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73"/>
                <a:gd name="T17" fmla="*/ 65 w 65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73">
                  <a:moveTo>
                    <a:pt x="56" y="0"/>
                  </a:moveTo>
                  <a:lnTo>
                    <a:pt x="0" y="48"/>
                  </a:lnTo>
                  <a:lnTo>
                    <a:pt x="0" y="72"/>
                  </a:lnTo>
                  <a:lnTo>
                    <a:pt x="64" y="0"/>
                  </a:lnTo>
                  <a:lnTo>
                    <a:pt x="56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Freeform 731">
              <a:extLst>
                <a:ext uri="{FF2B5EF4-FFF2-40B4-BE49-F238E27FC236}">
                  <a16:creationId xmlns:a16="http://schemas.microsoft.com/office/drawing/2014/main" id="{583D65DD-3746-4B1D-82B2-6DA8029222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32" y="2314"/>
              <a:ext cx="65" cy="65"/>
            </a:xfrm>
            <a:custGeom>
              <a:avLst/>
              <a:gdLst>
                <a:gd name="T0" fmla="*/ 8 w 65"/>
                <a:gd name="T1" fmla="*/ 0 h 65"/>
                <a:gd name="T2" fmla="*/ 64 w 65"/>
                <a:gd name="T3" fmla="*/ 56 h 65"/>
                <a:gd name="T4" fmla="*/ 64 w 65"/>
                <a:gd name="T5" fmla="*/ 64 h 65"/>
                <a:gd name="T6" fmla="*/ 0 w 65"/>
                <a:gd name="T7" fmla="*/ 0 h 65"/>
                <a:gd name="T8" fmla="*/ 8 w 65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65"/>
                <a:gd name="T17" fmla="*/ 65 w 6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65">
                  <a:moveTo>
                    <a:pt x="8" y="0"/>
                  </a:moveTo>
                  <a:lnTo>
                    <a:pt x="64" y="56"/>
                  </a:lnTo>
                  <a:lnTo>
                    <a:pt x="64" y="64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Freeform 732">
              <a:extLst>
                <a:ext uri="{FF2B5EF4-FFF2-40B4-BE49-F238E27FC236}">
                  <a16:creationId xmlns:a16="http://schemas.microsoft.com/office/drawing/2014/main" id="{ADFB78CC-2619-4995-9DFB-86E2EA23D49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12" y="2314"/>
              <a:ext cx="65" cy="65"/>
            </a:xfrm>
            <a:custGeom>
              <a:avLst/>
              <a:gdLst>
                <a:gd name="T0" fmla="*/ 56 w 65"/>
                <a:gd name="T1" fmla="*/ 0 h 65"/>
                <a:gd name="T2" fmla="*/ 0 w 65"/>
                <a:gd name="T3" fmla="*/ 56 h 65"/>
                <a:gd name="T4" fmla="*/ 0 w 65"/>
                <a:gd name="T5" fmla="*/ 64 h 65"/>
                <a:gd name="T6" fmla="*/ 64 w 65"/>
                <a:gd name="T7" fmla="*/ 0 h 65"/>
                <a:gd name="T8" fmla="*/ 56 w 65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65"/>
                <a:gd name="T17" fmla="*/ 65 w 6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65">
                  <a:moveTo>
                    <a:pt x="56" y="0"/>
                  </a:moveTo>
                  <a:lnTo>
                    <a:pt x="0" y="56"/>
                  </a:lnTo>
                  <a:lnTo>
                    <a:pt x="0" y="64"/>
                  </a:lnTo>
                  <a:lnTo>
                    <a:pt x="64" y="0"/>
                  </a:lnTo>
                  <a:lnTo>
                    <a:pt x="56" y="0"/>
                  </a:lnTo>
                </a:path>
              </a:pathLst>
            </a:custGeom>
            <a:solidFill>
              <a:srgbClr val="472D0D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5" name="Freeform 733">
              <a:extLst>
                <a:ext uri="{FF2B5EF4-FFF2-40B4-BE49-F238E27FC236}">
                  <a16:creationId xmlns:a16="http://schemas.microsoft.com/office/drawing/2014/main" id="{6BCA8698-0443-47F1-8A0E-19052765FA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96" y="2010"/>
              <a:ext cx="33" cy="1169"/>
            </a:xfrm>
            <a:custGeom>
              <a:avLst/>
              <a:gdLst>
                <a:gd name="T0" fmla="*/ 32 w 33"/>
                <a:gd name="T1" fmla="*/ 1168 h 1169"/>
                <a:gd name="T2" fmla="*/ 32 w 33"/>
                <a:gd name="T3" fmla="*/ 8 h 1169"/>
                <a:gd name="T4" fmla="*/ 24 w 33"/>
                <a:gd name="T5" fmla="*/ 0 h 1169"/>
                <a:gd name="T6" fmla="*/ 8 w 33"/>
                <a:gd name="T7" fmla="*/ 0 h 1169"/>
                <a:gd name="T8" fmla="*/ 0 w 33"/>
                <a:gd name="T9" fmla="*/ 8 h 1169"/>
                <a:gd name="T10" fmla="*/ 0 w 33"/>
                <a:gd name="T11" fmla="*/ 1168 h 1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1169"/>
                <a:gd name="T20" fmla="*/ 33 w 33"/>
                <a:gd name="T21" fmla="*/ 1169 h 11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1169">
                  <a:moveTo>
                    <a:pt x="32" y="116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168"/>
                  </a:lnTo>
                </a:path>
              </a:pathLst>
            </a:custGeom>
            <a:solidFill>
              <a:srgbClr val="B37121"/>
            </a:solidFill>
            <a:ln w="12700" cap="rnd">
              <a:solidFill>
                <a:srgbClr val="472D0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Line 734">
              <a:extLst>
                <a:ext uri="{FF2B5EF4-FFF2-40B4-BE49-F238E27FC236}">
                  <a16:creationId xmlns:a16="http://schemas.microsoft.com/office/drawing/2014/main" id="{AEAB93E3-E82B-4005-B1C0-9A8CCBE36BB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20" y="2065"/>
              <a:ext cx="0" cy="1073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57" name="Rectangle 735">
              <a:extLst>
                <a:ext uri="{FF2B5EF4-FFF2-40B4-BE49-F238E27FC236}">
                  <a16:creationId xmlns:a16="http://schemas.microsoft.com/office/drawing/2014/main" id="{DE093A79-C55C-4CDC-9B9A-40E25C6969D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6" y="2294"/>
              <a:ext cx="224" cy="24"/>
            </a:xfrm>
            <a:prstGeom prst="rect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8" name="Rectangle 736">
              <a:extLst>
                <a:ext uri="{FF2B5EF4-FFF2-40B4-BE49-F238E27FC236}">
                  <a16:creationId xmlns:a16="http://schemas.microsoft.com/office/drawing/2014/main" id="{EBA35F5A-4372-4055-A24A-6CD4AF14FB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48" y="2134"/>
              <a:ext cx="328" cy="24"/>
            </a:xfrm>
            <a:prstGeom prst="rect">
              <a:avLst/>
            </a:prstGeom>
            <a:solidFill>
              <a:srgbClr val="B37121"/>
            </a:solidFill>
            <a:ln w="12700">
              <a:solidFill>
                <a:srgbClr val="472D0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9" name="Line 737">
              <a:extLst>
                <a:ext uri="{FF2B5EF4-FFF2-40B4-BE49-F238E27FC236}">
                  <a16:creationId xmlns:a16="http://schemas.microsoft.com/office/drawing/2014/main" id="{0C2048E0-CAE6-463F-AE88-BA3DAC26063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91" y="2146"/>
              <a:ext cx="241" cy="0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60" name="Line 738">
              <a:extLst>
                <a:ext uri="{FF2B5EF4-FFF2-40B4-BE49-F238E27FC236}">
                  <a16:creationId xmlns:a16="http://schemas.microsoft.com/office/drawing/2014/main" id="{F4788821-B52D-4C91-A1CA-5597985DD50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39" y="2306"/>
              <a:ext cx="137" cy="0"/>
            </a:xfrm>
            <a:prstGeom prst="line">
              <a:avLst/>
            </a:prstGeom>
            <a:noFill/>
            <a:ln w="12700">
              <a:solidFill>
                <a:srgbClr val="8F5B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sp>
        <p:nvSpPr>
          <p:cNvPr id="261" name="Arc 740">
            <a:extLst>
              <a:ext uri="{FF2B5EF4-FFF2-40B4-BE49-F238E27FC236}">
                <a16:creationId xmlns:a16="http://schemas.microsoft.com/office/drawing/2014/main" id="{8AD6AA0C-AC01-437C-9605-3CC6FD50F90C}"/>
              </a:ext>
            </a:extLst>
          </p:cNvPr>
          <p:cNvSpPr>
            <a:spLocks noChangeAspect="1"/>
          </p:cNvSpPr>
          <p:nvPr/>
        </p:nvSpPr>
        <p:spPr bwMode="auto">
          <a:xfrm rot="2146826">
            <a:off x="8580438" y="4236893"/>
            <a:ext cx="606425" cy="114300"/>
          </a:xfrm>
          <a:custGeom>
            <a:avLst/>
            <a:gdLst>
              <a:gd name="T0" fmla="*/ 2147483647 w 42212"/>
              <a:gd name="T1" fmla="*/ 2147483647 h 22216"/>
              <a:gd name="T2" fmla="*/ 2147483647 w 42212"/>
              <a:gd name="T3" fmla="*/ 0 h 22216"/>
              <a:gd name="T4" fmla="*/ 2147483647 w 42212"/>
              <a:gd name="T5" fmla="*/ 2147483647 h 22216"/>
              <a:gd name="T6" fmla="*/ 0 60000 65536"/>
              <a:gd name="T7" fmla="*/ 0 60000 65536"/>
              <a:gd name="T8" fmla="*/ 0 60000 65536"/>
              <a:gd name="T9" fmla="*/ 0 w 42212"/>
              <a:gd name="T10" fmla="*/ 0 h 22216"/>
              <a:gd name="T11" fmla="*/ 42212 w 42212"/>
              <a:gd name="T12" fmla="*/ 22216 h 22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212" h="22216" fill="none" extrusionOk="0">
                <a:moveTo>
                  <a:pt x="42212" y="7073"/>
                </a:moveTo>
                <a:cubicBezTo>
                  <a:pt x="39389" y="16083"/>
                  <a:pt x="31041" y="22215"/>
                  <a:pt x="21600" y="22216"/>
                </a:cubicBezTo>
                <a:cubicBezTo>
                  <a:pt x="9670" y="22216"/>
                  <a:pt x="0" y="12545"/>
                  <a:pt x="0" y="616"/>
                </a:cubicBezTo>
                <a:cubicBezTo>
                  <a:pt x="-1" y="410"/>
                  <a:pt x="2" y="205"/>
                  <a:pt x="8" y="-1"/>
                </a:cubicBezTo>
              </a:path>
              <a:path w="42212" h="22216" stroke="0" extrusionOk="0">
                <a:moveTo>
                  <a:pt x="42212" y="7073"/>
                </a:moveTo>
                <a:cubicBezTo>
                  <a:pt x="39389" y="16083"/>
                  <a:pt x="31041" y="22215"/>
                  <a:pt x="21600" y="22216"/>
                </a:cubicBezTo>
                <a:cubicBezTo>
                  <a:pt x="9670" y="22216"/>
                  <a:pt x="0" y="12545"/>
                  <a:pt x="0" y="616"/>
                </a:cubicBezTo>
                <a:cubicBezTo>
                  <a:pt x="-1" y="410"/>
                  <a:pt x="2" y="205"/>
                  <a:pt x="8" y="-1"/>
                </a:cubicBezTo>
                <a:lnTo>
                  <a:pt x="21600" y="616"/>
                </a:lnTo>
                <a:close/>
              </a:path>
            </a:pathLst>
          </a:custGeom>
          <a:noFill/>
          <a:ln w="12700" cap="rnd">
            <a:solidFill>
              <a:srgbClr val="8E8E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2" name="Text Box 741">
            <a:extLst>
              <a:ext uri="{FF2B5EF4-FFF2-40B4-BE49-F238E27FC236}">
                <a16:creationId xmlns:a16="http://schemas.microsoft.com/office/drawing/2014/main" id="{5E6ACEDF-5FE1-4221-9B9D-718F91DF9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25" y="2947843"/>
            <a:ext cx="1263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Site to Site</a:t>
            </a:r>
          </a:p>
        </p:txBody>
      </p:sp>
      <p:sp>
        <p:nvSpPr>
          <p:cNvPr id="263" name="Text Box 742">
            <a:extLst>
              <a:ext uri="{FF2B5EF4-FFF2-40B4-BE49-F238E27FC236}">
                <a16:creationId xmlns:a16="http://schemas.microsoft.com/office/drawing/2014/main" id="{C45FD594-4FF9-4821-A166-B24563E0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5263" y="5168756"/>
            <a:ext cx="17510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Remote Access</a:t>
            </a:r>
          </a:p>
        </p:txBody>
      </p:sp>
      <p:sp>
        <p:nvSpPr>
          <p:cNvPr id="264" name="Text Box 801">
            <a:extLst>
              <a:ext uri="{FF2B5EF4-FFF2-40B4-BE49-F238E27FC236}">
                <a16:creationId xmlns:a16="http://schemas.microsoft.com/office/drawing/2014/main" id="{102AF7E6-DE85-4012-BF55-9BF248513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7463" y="4355956"/>
            <a:ext cx="1281542" cy="66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82124" tIns="41061" rIns="82124" bIns="41061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IPsec VPN</a:t>
            </a:r>
          </a:p>
          <a:p>
            <a:pPr marL="0" marR="0" lvl="0" indent="0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SSL VPN</a:t>
            </a:r>
          </a:p>
        </p:txBody>
      </p:sp>
      <p:sp>
        <p:nvSpPr>
          <p:cNvPr id="265" name="AutoShape 802">
            <a:extLst>
              <a:ext uri="{FF2B5EF4-FFF2-40B4-BE49-F238E27FC236}">
                <a16:creationId xmlns:a16="http://schemas.microsoft.com/office/drawing/2014/main" id="{8935DAD1-9611-4DFB-B356-5A012206A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8" y="4517881"/>
            <a:ext cx="609600" cy="288925"/>
          </a:xfrm>
          <a:prstGeom prst="leftArrow">
            <a:avLst>
              <a:gd name="adj1" fmla="val 50000"/>
              <a:gd name="adj2" fmla="val 52747"/>
            </a:avLst>
          </a:prstGeom>
          <a:solidFill>
            <a:srgbClr val="99CC00"/>
          </a:solidFill>
          <a:ln w="38100" algn="ctr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82124" tIns="41061" rIns="82124" bIns="4106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" name="Line 803">
            <a:extLst>
              <a:ext uri="{FF2B5EF4-FFF2-40B4-BE49-F238E27FC236}">
                <a16:creationId xmlns:a16="http://schemas.microsoft.com/office/drawing/2014/main" id="{14B207A3-9363-4385-8C05-9637C4123C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8363" y="4300393"/>
            <a:ext cx="531812" cy="7938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267" name="Picture 808" descr="Network_Cloud_Standard">
            <a:extLst>
              <a:ext uri="{FF2B5EF4-FFF2-40B4-BE49-F238E27FC236}">
                <a16:creationId xmlns:a16="http://schemas.microsoft.com/office/drawing/2014/main" id="{88CDF8FE-720C-475F-B4A0-27BE5E824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3249468"/>
            <a:ext cx="215582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8" name="Line 811">
            <a:extLst>
              <a:ext uri="{FF2B5EF4-FFF2-40B4-BE49-F238E27FC236}">
                <a16:creationId xmlns:a16="http://schemas.microsoft.com/office/drawing/2014/main" id="{1D84BC3C-2510-4C77-B859-E506167676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35413" y="3219306"/>
            <a:ext cx="12700" cy="1370012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69" name="Line 812">
            <a:extLst>
              <a:ext uri="{FF2B5EF4-FFF2-40B4-BE49-F238E27FC236}">
                <a16:creationId xmlns:a16="http://schemas.microsoft.com/office/drawing/2014/main" id="{CFAD3D50-5857-44E9-B274-D8CB374202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9000" y="3451081"/>
            <a:ext cx="531813" cy="7937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270" name="Picture 810" descr="File-Application_Server">
            <a:extLst>
              <a:ext uri="{FF2B5EF4-FFF2-40B4-BE49-F238E27FC236}">
                <a16:creationId xmlns:a16="http://schemas.microsoft.com/office/drawing/2014/main" id="{8130BC0F-09F3-49C4-829F-AC4B98DF8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13" y="2754168"/>
            <a:ext cx="60960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1" name="Picture 806" descr="File-Application_Server">
            <a:extLst>
              <a:ext uri="{FF2B5EF4-FFF2-40B4-BE49-F238E27FC236}">
                <a16:creationId xmlns:a16="http://schemas.microsoft.com/office/drawing/2014/main" id="{478111B8-64B1-405F-B444-5572948DF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3822556"/>
            <a:ext cx="60960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2" name="Text Box 814">
            <a:extLst>
              <a:ext uri="{FF2B5EF4-FFF2-40B4-BE49-F238E27FC236}">
                <a16:creationId xmlns:a16="http://schemas.microsoft.com/office/drawing/2014/main" id="{7D216D99-1AE5-4900-ACB7-AB25A5C96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622531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pic>
        <p:nvPicPr>
          <p:cNvPr id="273" name="Picture 815" descr="Home_Office">
            <a:extLst>
              <a:ext uri="{FF2B5EF4-FFF2-40B4-BE49-F238E27FC236}">
                <a16:creationId xmlns:a16="http://schemas.microsoft.com/office/drawing/2014/main" id="{8421B002-9D51-4D87-9270-653C018A8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763" y="3871768"/>
            <a:ext cx="1228725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4" name="Group 954">
            <a:extLst>
              <a:ext uri="{FF2B5EF4-FFF2-40B4-BE49-F238E27FC236}">
                <a16:creationId xmlns:a16="http://schemas.microsoft.com/office/drawing/2014/main" id="{99E4068F-01A3-4F9D-AC07-245D85F5F625}"/>
              </a:ext>
            </a:extLst>
          </p:cNvPr>
          <p:cNvGrpSpPr>
            <a:grpSpLocks/>
          </p:cNvGrpSpPr>
          <p:nvPr/>
        </p:nvGrpSpPr>
        <p:grpSpPr bwMode="auto">
          <a:xfrm>
            <a:off x="7056438" y="785668"/>
            <a:ext cx="955675" cy="1423988"/>
            <a:chOff x="1867" y="1238"/>
            <a:chExt cx="465" cy="693"/>
          </a:xfrm>
        </p:grpSpPr>
        <p:pic>
          <p:nvPicPr>
            <p:cNvPr id="275" name="Picture 820" descr="Branch_Office_Regular">
              <a:extLst>
                <a:ext uri="{FF2B5EF4-FFF2-40B4-BE49-F238E27FC236}">
                  <a16:creationId xmlns:a16="http://schemas.microsoft.com/office/drawing/2014/main" id="{41449887-97A3-41B5-B2CF-177F55811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7" y="1238"/>
              <a:ext cx="465" cy="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" name="Rectangle 953">
              <a:extLst>
                <a:ext uri="{FF2B5EF4-FFF2-40B4-BE49-F238E27FC236}">
                  <a16:creationId xmlns:a16="http://schemas.microsoft.com/office/drawing/2014/main" id="{F7E03F39-C27F-417F-9560-3B4D9D956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19179">
              <a:off x="1920" y="1739"/>
              <a:ext cx="154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0" lang="en-US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B A N K</a:t>
              </a: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77" name="Picture 960" descr="Home_Office">
            <a:extLst>
              <a:ext uri="{FF2B5EF4-FFF2-40B4-BE49-F238E27FC236}">
                <a16:creationId xmlns:a16="http://schemas.microsoft.com/office/drawing/2014/main" id="{2FE328CD-929B-4847-8E81-63984991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75" y="4643293"/>
            <a:ext cx="1241425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8" name="Line 963">
            <a:extLst>
              <a:ext uri="{FF2B5EF4-FFF2-40B4-BE49-F238E27FC236}">
                <a16:creationId xmlns:a16="http://schemas.microsoft.com/office/drawing/2014/main" id="{3F3083C4-6050-4D11-B352-5E39D467E3B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21650" y="5214793"/>
            <a:ext cx="128588" cy="42863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79" name="Text Box 966">
            <a:extLst>
              <a:ext uri="{FF2B5EF4-FFF2-40B4-BE49-F238E27FC236}">
                <a16:creationId xmlns:a16="http://schemas.microsoft.com/office/drawing/2014/main" id="{781404B6-716F-4D22-A16F-0AF49808D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8850" y="5044931"/>
            <a:ext cx="1544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Headquarters</a:t>
            </a:r>
          </a:p>
        </p:txBody>
      </p:sp>
      <p:pic>
        <p:nvPicPr>
          <p:cNvPr id="280" name="Picture 967" descr="Cisco_ASA5500">
            <a:extLst>
              <a:ext uri="{FF2B5EF4-FFF2-40B4-BE49-F238E27FC236}">
                <a16:creationId xmlns:a16="http://schemas.microsoft.com/office/drawing/2014/main" id="{D0B9B3EB-6669-4153-96DD-0CC69BC63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413" y="3444731"/>
            <a:ext cx="6032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Picture 968" descr="Cisco_ASA5500">
            <a:extLst>
              <a:ext uri="{FF2B5EF4-FFF2-40B4-BE49-F238E27FC236}">
                <a16:creationId xmlns:a16="http://schemas.microsoft.com/office/drawing/2014/main" id="{EE594C7A-895A-41E0-B5A3-F9F8743E7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75" y="2101706"/>
            <a:ext cx="401638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Picture 969" descr="Cisco_ASA5500">
            <a:extLst>
              <a:ext uri="{FF2B5EF4-FFF2-40B4-BE49-F238E27FC236}">
                <a16:creationId xmlns:a16="http://schemas.microsoft.com/office/drawing/2014/main" id="{0E2C7A9E-4E49-442B-AFE0-7433EC49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3" y="2758931"/>
            <a:ext cx="401637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Picture 970" descr="PixFirewall_Right">
            <a:extLst>
              <a:ext uri="{FF2B5EF4-FFF2-40B4-BE49-F238E27FC236}">
                <a16:creationId xmlns:a16="http://schemas.microsoft.com/office/drawing/2014/main" id="{83C5F099-1CEB-4A7F-876F-9B7973A65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044">
            <a:off x="8199438" y="5200506"/>
            <a:ext cx="182562" cy="13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46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Tính năng Security Context (Virtual Firewall)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62" name="Oval 202">
            <a:extLst>
              <a:ext uri="{FF2B5EF4-FFF2-40B4-BE49-F238E27FC236}">
                <a16:creationId xmlns:a16="http://schemas.microsoft.com/office/drawing/2014/main" id="{704D3925-80AD-4097-A492-6BDC3A20F6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6997" y="2542166"/>
            <a:ext cx="3990975" cy="985837"/>
          </a:xfrm>
          <a:prstGeom prst="ellipse">
            <a:avLst/>
          </a:prstGeom>
          <a:solidFill>
            <a:srgbClr val="D5E0E6"/>
          </a:solidFill>
          <a:ln w="6350" algn="ctr">
            <a:solidFill>
              <a:srgbClr val="AAE6FF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 Box 653">
            <a:extLst>
              <a:ext uri="{FF2B5EF4-FFF2-40B4-BE49-F238E27FC236}">
                <a16:creationId xmlns:a16="http://schemas.microsoft.com/office/drawing/2014/main" id="{051F3397-ED66-433E-8291-134A2AE2C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5922" y="1124528"/>
            <a:ext cx="25146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82124" tIns="41061" rIns="82124" bIns="41061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Four Physical Firewalls</a:t>
            </a:r>
          </a:p>
        </p:txBody>
      </p:sp>
      <p:sp>
        <p:nvSpPr>
          <p:cNvPr id="64" name="Text Box 654">
            <a:extLst>
              <a:ext uri="{FF2B5EF4-FFF2-40B4-BE49-F238E27FC236}">
                <a16:creationId xmlns:a16="http://schemas.microsoft.com/office/drawing/2014/main" id="{AEF336D4-493B-4FB8-B797-0EDE6BC32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597" y="1000703"/>
            <a:ext cx="2384425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82124" tIns="41061" rIns="82124" bIns="41061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One Physical Firewall</a:t>
            </a:r>
          </a:p>
          <a:p>
            <a:pPr marL="0" marR="0" lvl="0" indent="0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Four Virtual Firewalls</a:t>
            </a:r>
          </a:p>
        </p:txBody>
      </p:sp>
      <p:sp>
        <p:nvSpPr>
          <p:cNvPr id="65" name="Line 923">
            <a:extLst>
              <a:ext uri="{FF2B5EF4-FFF2-40B4-BE49-F238E27FC236}">
                <a16:creationId xmlns:a16="http://schemas.microsoft.com/office/drawing/2014/main" id="{1EF8E129-9E6E-4170-B65E-82B9E34B0F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4535" y="3835978"/>
            <a:ext cx="4762" cy="40957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66" name="Picture 875" descr="Network_Cloud_Standard">
            <a:extLst>
              <a:ext uri="{FF2B5EF4-FFF2-40B4-BE49-F238E27FC236}">
                <a16:creationId xmlns:a16="http://schemas.microsoft.com/office/drawing/2014/main" id="{990D646A-D4FB-4E63-B2DC-F9B56EF7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035" y="4174116"/>
            <a:ext cx="1443037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Line 872">
            <a:extLst>
              <a:ext uri="{FF2B5EF4-FFF2-40B4-BE49-F238E27FC236}">
                <a16:creationId xmlns:a16="http://schemas.microsoft.com/office/drawing/2014/main" id="{F584F360-7FE5-4D19-9007-444FF0D6D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3260" y="2554866"/>
            <a:ext cx="474662" cy="4762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68" name="Line 877">
            <a:extLst>
              <a:ext uri="{FF2B5EF4-FFF2-40B4-BE49-F238E27FC236}">
                <a16:creationId xmlns:a16="http://schemas.microsoft.com/office/drawing/2014/main" id="{4119F86A-1B0B-4CDF-B912-AB23BBD14B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92322" y="2561216"/>
            <a:ext cx="4763" cy="40957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69" name="Line 878">
            <a:extLst>
              <a:ext uri="{FF2B5EF4-FFF2-40B4-BE49-F238E27FC236}">
                <a16:creationId xmlns:a16="http://schemas.microsoft.com/office/drawing/2014/main" id="{862F6C30-87F1-4D7F-A28E-52C4348BF4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0435" y="2119891"/>
            <a:ext cx="4762" cy="45402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70" name="Picture 874" descr="PC">
            <a:extLst>
              <a:ext uri="{FF2B5EF4-FFF2-40B4-BE49-F238E27FC236}">
                <a16:creationId xmlns:a16="http://schemas.microsoft.com/office/drawing/2014/main" id="{0BF81F37-2915-4557-A3CA-6DFBF870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760" y="1742066"/>
            <a:ext cx="566737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Line 907">
            <a:extLst>
              <a:ext uri="{FF2B5EF4-FFF2-40B4-BE49-F238E27FC236}">
                <a16:creationId xmlns:a16="http://schemas.microsoft.com/office/drawing/2014/main" id="{7CEFA3A1-5638-4518-AE98-80A80AD1D7D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8110" y="2532641"/>
            <a:ext cx="474662" cy="4762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72" name="Line 908">
            <a:extLst>
              <a:ext uri="{FF2B5EF4-FFF2-40B4-BE49-F238E27FC236}">
                <a16:creationId xmlns:a16="http://schemas.microsoft.com/office/drawing/2014/main" id="{8533D7D1-6FF4-4D01-B400-21E3CDBC89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7172" y="2538991"/>
            <a:ext cx="4763" cy="40957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73" name="Line 909">
            <a:extLst>
              <a:ext uri="{FF2B5EF4-FFF2-40B4-BE49-F238E27FC236}">
                <a16:creationId xmlns:a16="http://schemas.microsoft.com/office/drawing/2014/main" id="{55F11D6C-2979-4108-B249-382EB131B3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35285" y="2097666"/>
            <a:ext cx="4762" cy="45402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74" name="Picture 910" descr="PC">
            <a:extLst>
              <a:ext uri="{FF2B5EF4-FFF2-40B4-BE49-F238E27FC236}">
                <a16:creationId xmlns:a16="http://schemas.microsoft.com/office/drawing/2014/main" id="{3A4CCEF9-5397-49C3-9BDC-017DFEEFB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610" y="1719841"/>
            <a:ext cx="566737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Line 912">
            <a:extLst>
              <a:ext uri="{FF2B5EF4-FFF2-40B4-BE49-F238E27FC236}">
                <a16:creationId xmlns:a16="http://schemas.microsoft.com/office/drawing/2014/main" id="{9B4C5B2E-3DE7-46C3-AB1E-32BC0718ADF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5997" y="2524703"/>
            <a:ext cx="474663" cy="4763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76" name="Line 913">
            <a:extLst>
              <a:ext uri="{FF2B5EF4-FFF2-40B4-BE49-F238E27FC236}">
                <a16:creationId xmlns:a16="http://schemas.microsoft.com/office/drawing/2014/main" id="{3E06D446-03A8-4E0C-A80E-FF6ED02BAB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75060" y="2531053"/>
            <a:ext cx="4762" cy="40957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77" name="Line 914">
            <a:extLst>
              <a:ext uri="{FF2B5EF4-FFF2-40B4-BE49-F238E27FC236}">
                <a16:creationId xmlns:a16="http://schemas.microsoft.com/office/drawing/2014/main" id="{55153892-462E-418B-A9B4-2831C9D29B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13172" y="2089728"/>
            <a:ext cx="4763" cy="45402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78" name="Picture 915" descr="PC">
            <a:extLst>
              <a:ext uri="{FF2B5EF4-FFF2-40B4-BE49-F238E27FC236}">
                <a16:creationId xmlns:a16="http://schemas.microsoft.com/office/drawing/2014/main" id="{0A8196AF-50F5-453A-B7BA-559DEB30E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97" y="1711903"/>
            <a:ext cx="566738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Line 917">
            <a:extLst>
              <a:ext uri="{FF2B5EF4-FFF2-40B4-BE49-F238E27FC236}">
                <a16:creationId xmlns:a16="http://schemas.microsoft.com/office/drawing/2014/main" id="{A44D7170-F083-4B41-BA9D-AF829070F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8906885" y="2546928"/>
            <a:ext cx="474662" cy="4763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80" name="Line 918">
            <a:extLst>
              <a:ext uri="{FF2B5EF4-FFF2-40B4-BE49-F238E27FC236}">
                <a16:creationId xmlns:a16="http://schemas.microsoft.com/office/drawing/2014/main" id="{94A2865D-A7E5-4E2F-AE87-EB4DBEC6AC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25947" y="2553278"/>
            <a:ext cx="4763" cy="40957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81" name="Line 919">
            <a:extLst>
              <a:ext uri="{FF2B5EF4-FFF2-40B4-BE49-F238E27FC236}">
                <a16:creationId xmlns:a16="http://schemas.microsoft.com/office/drawing/2014/main" id="{6D7AF807-0A9E-4582-920D-7475E455CF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64060" y="2111953"/>
            <a:ext cx="4762" cy="45402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82" name="Picture 920" descr="PC">
            <a:extLst>
              <a:ext uri="{FF2B5EF4-FFF2-40B4-BE49-F238E27FC236}">
                <a16:creationId xmlns:a16="http://schemas.microsoft.com/office/drawing/2014/main" id="{0D9178B2-1D37-4527-9E71-BF95F250E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385" y="1734128"/>
            <a:ext cx="566737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Line 924">
            <a:extLst>
              <a:ext uri="{FF2B5EF4-FFF2-40B4-BE49-F238E27FC236}">
                <a16:creationId xmlns:a16="http://schemas.microsoft.com/office/drawing/2014/main" id="{4CB26F21-B667-4A0B-9F12-7D3D9C138D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9810" y="3293053"/>
            <a:ext cx="865187" cy="512763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84" name="Rectangle 926">
            <a:extLst>
              <a:ext uri="{FF2B5EF4-FFF2-40B4-BE49-F238E27FC236}">
                <a16:creationId xmlns:a16="http://schemas.microsoft.com/office/drawing/2014/main" id="{3CF7B49A-C98F-47E0-88C2-5AB5A899CA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47960" y="4417003"/>
            <a:ext cx="11430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98" tIns="35706" rIns="73198" bIns="35706"/>
          <a:lstStyle>
            <a:lvl1pPr defTabSz="657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57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57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57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57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572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572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572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572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657225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85" name="Line 927">
            <a:extLst>
              <a:ext uri="{FF2B5EF4-FFF2-40B4-BE49-F238E27FC236}">
                <a16:creationId xmlns:a16="http://schemas.microsoft.com/office/drawing/2014/main" id="{2E322305-95A9-4996-B5ED-3E2383C6F39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4497" y="3242253"/>
            <a:ext cx="269875" cy="39687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86" name="Line 928">
            <a:extLst>
              <a:ext uri="{FF2B5EF4-FFF2-40B4-BE49-F238E27FC236}">
                <a16:creationId xmlns:a16="http://schemas.microsoft.com/office/drawing/2014/main" id="{6256604C-E6FE-42B6-BEF2-9F766A4DB0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49622" y="3161291"/>
            <a:ext cx="222250" cy="425450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87" name="Line 929">
            <a:extLst>
              <a:ext uri="{FF2B5EF4-FFF2-40B4-BE49-F238E27FC236}">
                <a16:creationId xmlns:a16="http://schemas.microsoft.com/office/drawing/2014/main" id="{B6311592-2C15-4673-AB58-5171DB1082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16310" y="3126366"/>
            <a:ext cx="889000" cy="584200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88" name="Line 937">
            <a:extLst>
              <a:ext uri="{FF2B5EF4-FFF2-40B4-BE49-F238E27FC236}">
                <a16:creationId xmlns:a16="http://schemas.microsoft.com/office/drawing/2014/main" id="{CCCE2FE1-F893-424D-9A23-817ADBF3A7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82422" y="3799466"/>
            <a:ext cx="4763" cy="40957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89" name="Picture 938" descr="Network_Cloud_Standard">
            <a:extLst>
              <a:ext uri="{FF2B5EF4-FFF2-40B4-BE49-F238E27FC236}">
                <a16:creationId xmlns:a16="http://schemas.microsoft.com/office/drawing/2014/main" id="{D431A3E9-2C5E-4EA3-87A5-E0B67DEC0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922" y="4137603"/>
            <a:ext cx="1443038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Line 940">
            <a:extLst>
              <a:ext uri="{FF2B5EF4-FFF2-40B4-BE49-F238E27FC236}">
                <a16:creationId xmlns:a16="http://schemas.microsoft.com/office/drawing/2014/main" id="{F513737F-5107-49CD-BEFE-57965222311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1147" y="2518353"/>
            <a:ext cx="474663" cy="4763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91" name="Line 941">
            <a:extLst>
              <a:ext uri="{FF2B5EF4-FFF2-40B4-BE49-F238E27FC236}">
                <a16:creationId xmlns:a16="http://schemas.microsoft.com/office/drawing/2014/main" id="{BB3E4A79-EEA0-41B9-B12C-34F647042A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90210" y="2524703"/>
            <a:ext cx="4762" cy="40957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92" name="Line 942">
            <a:extLst>
              <a:ext uri="{FF2B5EF4-FFF2-40B4-BE49-F238E27FC236}">
                <a16:creationId xmlns:a16="http://schemas.microsoft.com/office/drawing/2014/main" id="{FA78607D-BDB0-496F-8340-6930BC67F6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28322" y="2083378"/>
            <a:ext cx="4763" cy="45402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93" name="Picture 943" descr="PC">
            <a:extLst>
              <a:ext uri="{FF2B5EF4-FFF2-40B4-BE49-F238E27FC236}">
                <a16:creationId xmlns:a16="http://schemas.microsoft.com/office/drawing/2014/main" id="{7705E8C0-DEFD-401C-B40D-C29C3335B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647" y="1705553"/>
            <a:ext cx="566738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Line 945">
            <a:extLst>
              <a:ext uri="{FF2B5EF4-FFF2-40B4-BE49-F238E27FC236}">
                <a16:creationId xmlns:a16="http://schemas.microsoft.com/office/drawing/2014/main" id="{2252543E-0BCA-4CD3-A77E-71FC36F521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5997" y="2496128"/>
            <a:ext cx="474663" cy="4763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95" name="Line 946">
            <a:extLst>
              <a:ext uri="{FF2B5EF4-FFF2-40B4-BE49-F238E27FC236}">
                <a16:creationId xmlns:a16="http://schemas.microsoft.com/office/drawing/2014/main" id="{0941BA1E-00C4-4435-91FD-F64B16E326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95060" y="2502478"/>
            <a:ext cx="4762" cy="40957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96" name="Line 947">
            <a:extLst>
              <a:ext uri="{FF2B5EF4-FFF2-40B4-BE49-F238E27FC236}">
                <a16:creationId xmlns:a16="http://schemas.microsoft.com/office/drawing/2014/main" id="{D2EDD27B-A0C1-4DAD-B9C9-695D047349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33172" y="2061153"/>
            <a:ext cx="4763" cy="45402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97" name="Picture 948" descr="PC">
            <a:extLst>
              <a:ext uri="{FF2B5EF4-FFF2-40B4-BE49-F238E27FC236}">
                <a16:creationId xmlns:a16="http://schemas.microsoft.com/office/drawing/2014/main" id="{5A01A16F-A7C7-484C-A936-91F6D3DDE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497" y="1683328"/>
            <a:ext cx="566738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" name="Line 950">
            <a:extLst>
              <a:ext uri="{FF2B5EF4-FFF2-40B4-BE49-F238E27FC236}">
                <a16:creationId xmlns:a16="http://schemas.microsoft.com/office/drawing/2014/main" id="{A917B974-EA48-4D9C-93BD-20F802CF68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3885" y="2488191"/>
            <a:ext cx="474662" cy="4762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99" name="Line 951">
            <a:extLst>
              <a:ext uri="{FF2B5EF4-FFF2-40B4-BE49-F238E27FC236}">
                <a16:creationId xmlns:a16="http://schemas.microsoft.com/office/drawing/2014/main" id="{BC5FBA04-928E-42CF-A99B-0B661C5838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72947" y="2494541"/>
            <a:ext cx="4763" cy="40957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00" name="Line 952">
            <a:extLst>
              <a:ext uri="{FF2B5EF4-FFF2-40B4-BE49-F238E27FC236}">
                <a16:creationId xmlns:a16="http://schemas.microsoft.com/office/drawing/2014/main" id="{E8F95D07-7D29-4C9C-B54B-FF00AA6364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11060" y="2053216"/>
            <a:ext cx="4762" cy="45402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101" name="Picture 953" descr="PC">
            <a:extLst>
              <a:ext uri="{FF2B5EF4-FFF2-40B4-BE49-F238E27FC236}">
                <a16:creationId xmlns:a16="http://schemas.microsoft.com/office/drawing/2014/main" id="{AFC96DF6-F391-4495-B4A1-20C4FA6BA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385" y="1675391"/>
            <a:ext cx="566737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Line 955">
            <a:extLst>
              <a:ext uri="{FF2B5EF4-FFF2-40B4-BE49-F238E27FC236}">
                <a16:creationId xmlns:a16="http://schemas.microsoft.com/office/drawing/2014/main" id="{DB0428B1-45C5-4363-BA3E-579938BDE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4772" y="2510416"/>
            <a:ext cx="474663" cy="4762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03" name="Line 956">
            <a:extLst>
              <a:ext uri="{FF2B5EF4-FFF2-40B4-BE49-F238E27FC236}">
                <a16:creationId xmlns:a16="http://schemas.microsoft.com/office/drawing/2014/main" id="{C1C2EA24-DEA5-4659-A623-E1423A9FA0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3835" y="2516766"/>
            <a:ext cx="4762" cy="40957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04" name="Line 957">
            <a:extLst>
              <a:ext uri="{FF2B5EF4-FFF2-40B4-BE49-F238E27FC236}">
                <a16:creationId xmlns:a16="http://schemas.microsoft.com/office/drawing/2014/main" id="{49C74248-3FB8-4C87-9FEA-E2130EF9CD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61947" y="2075441"/>
            <a:ext cx="4763" cy="45402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105" name="Picture 958" descr="PC">
            <a:extLst>
              <a:ext uri="{FF2B5EF4-FFF2-40B4-BE49-F238E27FC236}">
                <a16:creationId xmlns:a16="http://schemas.microsoft.com/office/drawing/2014/main" id="{CB0803C3-0C6E-41F0-98F6-03EFDE8BE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72" y="1697616"/>
            <a:ext cx="566738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Line 959">
            <a:extLst>
              <a:ext uri="{FF2B5EF4-FFF2-40B4-BE49-F238E27FC236}">
                <a16:creationId xmlns:a16="http://schemas.microsoft.com/office/drawing/2014/main" id="{CDF90EB6-D88E-488B-9652-5CE35A567A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2285" y="3081916"/>
            <a:ext cx="990600" cy="687387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07" name="Rectangle 960">
            <a:extLst>
              <a:ext uri="{FF2B5EF4-FFF2-40B4-BE49-F238E27FC236}">
                <a16:creationId xmlns:a16="http://schemas.microsoft.com/office/drawing/2014/main" id="{C8A37A5C-311E-408D-AD6D-3D9CD5C153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45847" y="4380491"/>
            <a:ext cx="11430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98" tIns="35706" rIns="73198" bIns="35706"/>
          <a:lstStyle>
            <a:lvl1pPr defTabSz="657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57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57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57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57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572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572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572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572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657225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108" name="Line 961">
            <a:extLst>
              <a:ext uri="{FF2B5EF4-FFF2-40B4-BE49-F238E27FC236}">
                <a16:creationId xmlns:a16="http://schemas.microsoft.com/office/drawing/2014/main" id="{86258DF4-CB76-4E9E-823E-8A6B635389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2385" y="3205741"/>
            <a:ext cx="269875" cy="39687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09" name="Line 962">
            <a:extLst>
              <a:ext uri="{FF2B5EF4-FFF2-40B4-BE49-F238E27FC236}">
                <a16:creationId xmlns:a16="http://schemas.microsoft.com/office/drawing/2014/main" id="{76A10A7B-DCD5-4AC2-A1F6-1D2FE99FA2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47510" y="3124778"/>
            <a:ext cx="222250" cy="425450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10" name="Line 963">
            <a:extLst>
              <a:ext uri="{FF2B5EF4-FFF2-40B4-BE49-F238E27FC236}">
                <a16:creationId xmlns:a16="http://schemas.microsoft.com/office/drawing/2014/main" id="{6FE77EA4-000E-4D3E-9A9B-67E0EFD540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4197" y="3089853"/>
            <a:ext cx="889000" cy="584200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11" name="Rectangle 971">
            <a:extLst>
              <a:ext uri="{FF2B5EF4-FFF2-40B4-BE49-F238E27FC236}">
                <a16:creationId xmlns:a16="http://schemas.microsoft.com/office/drawing/2014/main" id="{823BF4A1-14A0-4858-9F9E-C7FBC2FF2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22" y="5078991"/>
            <a:ext cx="6295735" cy="60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>
            <a:spAutoFit/>
          </a:bodyPr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1" indent="-228600" defTabSz="814388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Ability to create multiple security contexts (virtual firewalls) </a:t>
            </a:r>
            <a:b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within a single security appliance</a:t>
            </a:r>
          </a:p>
        </p:txBody>
      </p:sp>
      <p:pic>
        <p:nvPicPr>
          <p:cNvPr id="112" name="Picture 972" descr="Cisco_ASA5500">
            <a:extLst>
              <a:ext uri="{FF2B5EF4-FFF2-40B4-BE49-F238E27FC236}">
                <a16:creationId xmlns:a16="http://schemas.microsoft.com/office/drawing/2014/main" id="{9B8067B5-4148-4C50-9591-876C9A03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960" y="2704091"/>
            <a:ext cx="4206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73" descr="Cisco_ASA5500">
            <a:extLst>
              <a:ext uri="{FF2B5EF4-FFF2-40B4-BE49-F238E27FC236}">
                <a16:creationId xmlns:a16="http://schemas.microsoft.com/office/drawing/2014/main" id="{C8E40A92-A4BE-4FFE-9D44-D7B189477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097" y="2704091"/>
            <a:ext cx="4206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975" descr="Cisco_ASA5500">
            <a:extLst>
              <a:ext uri="{FF2B5EF4-FFF2-40B4-BE49-F238E27FC236}">
                <a16:creationId xmlns:a16="http://schemas.microsoft.com/office/drawing/2014/main" id="{2E9D05CB-E354-4064-BEFE-DA27D440C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810" y="2704091"/>
            <a:ext cx="4206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976" descr="Cisco_ASA5500">
            <a:extLst>
              <a:ext uri="{FF2B5EF4-FFF2-40B4-BE49-F238E27FC236}">
                <a16:creationId xmlns:a16="http://schemas.microsoft.com/office/drawing/2014/main" id="{5A7B754C-3995-4881-9891-7A75D0853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397" y="2704091"/>
            <a:ext cx="4206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977" descr="Cisco_ASA5500">
            <a:extLst>
              <a:ext uri="{FF2B5EF4-FFF2-40B4-BE49-F238E27FC236}">
                <a16:creationId xmlns:a16="http://schemas.microsoft.com/office/drawing/2014/main" id="{5B0E4F61-ED2A-47ED-96B5-9E7B18E7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960" y="2762828"/>
            <a:ext cx="4206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978" descr="Cisco_ASA5500">
            <a:extLst>
              <a:ext uri="{FF2B5EF4-FFF2-40B4-BE49-F238E27FC236}">
                <a16:creationId xmlns:a16="http://schemas.microsoft.com/office/drawing/2014/main" id="{DBE8D5C2-64E3-4EA1-B8CC-49FD21A27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097" y="2762828"/>
            <a:ext cx="4206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979" descr="Cisco_ASA5500">
            <a:extLst>
              <a:ext uri="{FF2B5EF4-FFF2-40B4-BE49-F238E27FC236}">
                <a16:creationId xmlns:a16="http://schemas.microsoft.com/office/drawing/2014/main" id="{BF2FC2E7-15C1-468A-BDFE-57769E1C6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10" y="2762828"/>
            <a:ext cx="4206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980" descr="Cisco_ASA5500">
            <a:extLst>
              <a:ext uri="{FF2B5EF4-FFF2-40B4-BE49-F238E27FC236}">
                <a16:creationId xmlns:a16="http://schemas.microsoft.com/office/drawing/2014/main" id="{8690DB5E-1637-4E92-8479-4D6BF40BA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397" y="2762828"/>
            <a:ext cx="4206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981" descr="Router">
            <a:extLst>
              <a:ext uri="{FF2B5EF4-FFF2-40B4-BE49-F238E27FC236}">
                <a16:creationId xmlns:a16="http://schemas.microsoft.com/office/drawing/2014/main" id="{1883CE8E-9FCC-4F53-8448-0089D5085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97" y="3516891"/>
            <a:ext cx="63023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982" descr="Router">
            <a:extLst>
              <a:ext uri="{FF2B5EF4-FFF2-40B4-BE49-F238E27FC236}">
                <a16:creationId xmlns:a16="http://schemas.microsoft.com/office/drawing/2014/main" id="{F11D2102-AC4B-4671-80AA-48CF9562C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22" y="3554991"/>
            <a:ext cx="63023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193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Tính năng Failover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122" name="Oval 438">
            <a:extLst>
              <a:ext uri="{FF2B5EF4-FFF2-40B4-BE49-F238E27FC236}">
                <a16:creationId xmlns:a16="http://schemas.microsoft.com/office/drawing/2014/main" id="{61BAD154-A62D-4D92-B49E-A343C78B35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78141" y="2213505"/>
            <a:ext cx="1585913" cy="985837"/>
          </a:xfrm>
          <a:prstGeom prst="ellipse">
            <a:avLst/>
          </a:prstGeom>
          <a:solidFill>
            <a:srgbClr val="D5E0E6"/>
          </a:solidFill>
          <a:ln w="6350">
            <a:solidFill>
              <a:srgbClr val="AAE6FF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val 439">
            <a:extLst>
              <a:ext uri="{FF2B5EF4-FFF2-40B4-BE49-F238E27FC236}">
                <a16:creationId xmlns:a16="http://schemas.microsoft.com/office/drawing/2014/main" id="{AA41D23D-74C7-4514-A3BE-CBB2480D69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81529" y="2232555"/>
            <a:ext cx="1587500" cy="985837"/>
          </a:xfrm>
          <a:prstGeom prst="ellipse">
            <a:avLst/>
          </a:prstGeom>
          <a:solidFill>
            <a:srgbClr val="D5E0E6"/>
          </a:solidFill>
          <a:ln w="6350">
            <a:solidFill>
              <a:srgbClr val="AAE6FF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AutoShape 456">
            <a:extLst>
              <a:ext uri="{FF2B5EF4-FFF2-40B4-BE49-F238E27FC236}">
                <a16:creationId xmlns:a16="http://schemas.microsoft.com/office/drawing/2014/main" id="{0830DABA-F05E-4056-8802-35E38EAED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0679" y="2129367"/>
            <a:ext cx="1000125" cy="939800"/>
          </a:xfrm>
          <a:prstGeom prst="irregularSeal1">
            <a:avLst/>
          </a:prstGeom>
          <a:solidFill>
            <a:srgbClr val="99CC00"/>
          </a:solidFill>
          <a:ln w="9525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AutoShape 415">
            <a:extLst>
              <a:ext uri="{FF2B5EF4-FFF2-40B4-BE49-F238E27FC236}">
                <a16:creationId xmlns:a16="http://schemas.microsoft.com/office/drawing/2014/main" id="{EBF22BD6-73EC-443B-BF79-A294A7B37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254" y="2235730"/>
            <a:ext cx="1171575" cy="930275"/>
          </a:xfrm>
          <a:prstGeom prst="irregularSeal1">
            <a:avLst/>
          </a:prstGeom>
          <a:solidFill>
            <a:srgbClr val="99CC00"/>
          </a:solidFill>
          <a:ln w="9525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Line 5">
            <a:extLst>
              <a:ext uri="{FF2B5EF4-FFF2-40B4-BE49-F238E27FC236}">
                <a16:creationId xmlns:a16="http://schemas.microsoft.com/office/drawing/2014/main" id="{718A5C5E-2258-48AD-A7B6-4CBA3FA39D4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57454" y="708555"/>
            <a:ext cx="25400" cy="3802062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27" name="Line 426">
            <a:extLst>
              <a:ext uri="{FF2B5EF4-FFF2-40B4-BE49-F238E27FC236}">
                <a16:creationId xmlns:a16="http://schemas.microsoft.com/office/drawing/2014/main" id="{79FB275D-E6B4-4B71-A7B5-5FBD3DBC31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04754" y="2280180"/>
            <a:ext cx="11112" cy="1011237"/>
          </a:xfrm>
          <a:prstGeom prst="line">
            <a:avLst/>
          </a:prstGeom>
          <a:noFill/>
          <a:ln w="50800">
            <a:solidFill>
              <a:srgbClr val="333399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28" name="Line 412">
            <a:extLst>
              <a:ext uri="{FF2B5EF4-FFF2-40B4-BE49-F238E27FC236}">
                <a16:creationId xmlns:a16="http://schemas.microsoft.com/office/drawing/2014/main" id="{CB2414F6-D7FD-43A6-9F6B-20A3FAB6A2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17454" y="3308880"/>
            <a:ext cx="846137" cy="12700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29" name="Line 413">
            <a:extLst>
              <a:ext uri="{FF2B5EF4-FFF2-40B4-BE49-F238E27FC236}">
                <a16:creationId xmlns:a16="http://schemas.microsoft.com/office/drawing/2014/main" id="{C913683C-8334-4831-8C6B-D3CD593A29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9516" y="1996017"/>
            <a:ext cx="846138" cy="0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30" name="Line 414">
            <a:extLst>
              <a:ext uri="{FF2B5EF4-FFF2-40B4-BE49-F238E27FC236}">
                <a16:creationId xmlns:a16="http://schemas.microsoft.com/office/drawing/2014/main" id="{D2F33F2F-56B4-4A20-ABB3-5B2566F303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54066" y="1961092"/>
            <a:ext cx="0" cy="1366838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31" name="Rectangle 416">
            <a:extLst>
              <a:ext uri="{FF2B5EF4-FFF2-40B4-BE49-F238E27FC236}">
                <a16:creationId xmlns:a16="http://schemas.microsoft.com/office/drawing/2014/main" id="{A0CD68ED-A3EA-4363-AA84-EF61EF7EF3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87091" y="2835805"/>
            <a:ext cx="1397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763" tIns="49988" rIns="101763" bIns="49988"/>
          <a:lstStyle>
            <a:lvl1pPr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10287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Primary:</a:t>
            </a:r>
          </a:p>
          <a:p>
            <a:pPr marL="0" marR="0" lvl="0" indent="0" algn="ctr" defTabSz="10287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Firewall</a:t>
            </a:r>
          </a:p>
        </p:txBody>
      </p:sp>
      <p:sp>
        <p:nvSpPr>
          <p:cNvPr id="132" name="Rectangle 417">
            <a:extLst>
              <a:ext uri="{FF2B5EF4-FFF2-40B4-BE49-F238E27FC236}">
                <a16:creationId xmlns:a16="http://schemas.microsoft.com/office/drawing/2014/main" id="{380D5143-2909-4462-824D-BD4804C969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81041" y="2851680"/>
            <a:ext cx="16256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763" tIns="49988" rIns="101763" bIns="49988"/>
          <a:lstStyle>
            <a:lvl1pPr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10287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Secondary: </a:t>
            </a:r>
          </a:p>
          <a:p>
            <a:pPr marL="0" marR="0" lvl="0" indent="0" algn="ctr" defTabSz="10287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697E1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Firewall</a:t>
            </a:r>
          </a:p>
        </p:txBody>
      </p:sp>
      <p:sp>
        <p:nvSpPr>
          <p:cNvPr id="133" name="Freeform 418">
            <a:extLst>
              <a:ext uri="{FF2B5EF4-FFF2-40B4-BE49-F238E27FC236}">
                <a16:creationId xmlns:a16="http://schemas.microsoft.com/office/drawing/2014/main" id="{6B37402E-49E1-4B03-AC9F-7DE689F59627}"/>
              </a:ext>
            </a:extLst>
          </p:cNvPr>
          <p:cNvSpPr>
            <a:spLocks/>
          </p:cNvSpPr>
          <p:nvPr/>
        </p:nvSpPr>
        <p:spPr bwMode="auto">
          <a:xfrm rot="16200000">
            <a:off x="2736416" y="2203980"/>
            <a:ext cx="1963738" cy="766762"/>
          </a:xfrm>
          <a:custGeom>
            <a:avLst/>
            <a:gdLst>
              <a:gd name="T0" fmla="*/ 2147483647 w 1384"/>
              <a:gd name="T1" fmla="*/ 0 h 392"/>
              <a:gd name="T2" fmla="*/ 2147483647 w 1384"/>
              <a:gd name="T3" fmla="*/ 0 h 392"/>
              <a:gd name="T4" fmla="*/ 2147483647 w 1384"/>
              <a:gd name="T5" fmla="*/ 2147483647 h 392"/>
              <a:gd name="T6" fmla="*/ 2147483647 w 1384"/>
              <a:gd name="T7" fmla="*/ 2147483647 h 392"/>
              <a:gd name="T8" fmla="*/ 2147483647 w 1384"/>
              <a:gd name="T9" fmla="*/ 0 h 392"/>
              <a:gd name="T10" fmla="*/ 0 w 1384"/>
              <a:gd name="T11" fmla="*/ 0 h 3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84"/>
              <a:gd name="T19" fmla="*/ 0 h 392"/>
              <a:gd name="T20" fmla="*/ 1384 w 1384"/>
              <a:gd name="T21" fmla="*/ 392 h 3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84" h="392">
                <a:moveTo>
                  <a:pt x="1384" y="0"/>
                </a:moveTo>
                <a:lnTo>
                  <a:pt x="1048" y="0"/>
                </a:lnTo>
                <a:lnTo>
                  <a:pt x="1048" y="392"/>
                </a:lnTo>
                <a:lnTo>
                  <a:pt x="256" y="392"/>
                </a:lnTo>
                <a:lnTo>
                  <a:pt x="256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3025" tIns="36512" rIns="73025" bIns="36512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Line 419">
            <a:extLst>
              <a:ext uri="{FF2B5EF4-FFF2-40B4-BE49-F238E27FC236}">
                <a16:creationId xmlns:a16="http://schemas.microsoft.com/office/drawing/2014/main" id="{B893E22A-1C34-4C69-9BDE-81E38EB1EC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14216" y="1597555"/>
            <a:ext cx="0" cy="738187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35" name="Line 420">
            <a:extLst>
              <a:ext uri="{FF2B5EF4-FFF2-40B4-BE49-F238E27FC236}">
                <a16:creationId xmlns:a16="http://schemas.microsoft.com/office/drawing/2014/main" id="{79231013-729F-470C-901A-6EB38216B8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3441" y="1361017"/>
            <a:ext cx="1588" cy="36512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36" name="Line 421">
            <a:extLst>
              <a:ext uri="{FF2B5EF4-FFF2-40B4-BE49-F238E27FC236}">
                <a16:creationId xmlns:a16="http://schemas.microsoft.com/office/drawing/2014/main" id="{327E83C7-0929-406E-95E0-8BE7038E680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5779" y="1368955"/>
            <a:ext cx="1587" cy="36512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137" name="Picture 422" descr="PC">
            <a:extLst>
              <a:ext uri="{FF2B5EF4-FFF2-40B4-BE49-F238E27FC236}">
                <a16:creationId xmlns:a16="http://schemas.microsoft.com/office/drawing/2014/main" id="{82FD8485-E4AB-42B2-BD7E-FB7FDDEDC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916" y="935567"/>
            <a:ext cx="5508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Picture 423" descr="PC">
            <a:extLst>
              <a:ext uri="{FF2B5EF4-FFF2-40B4-BE49-F238E27FC236}">
                <a16:creationId xmlns:a16="http://schemas.microsoft.com/office/drawing/2014/main" id="{8A4C571B-C829-477B-A3C1-60AE2C94C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304" y="972080"/>
            <a:ext cx="550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Line 424">
            <a:extLst>
              <a:ext uri="{FF2B5EF4-FFF2-40B4-BE49-F238E27FC236}">
                <a16:creationId xmlns:a16="http://schemas.microsoft.com/office/drawing/2014/main" id="{F283F612-6B86-405E-A387-F34017D6EA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5304" y="1705505"/>
            <a:ext cx="1670050" cy="4762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40" name="Line 425">
            <a:extLst>
              <a:ext uri="{FF2B5EF4-FFF2-40B4-BE49-F238E27FC236}">
                <a16:creationId xmlns:a16="http://schemas.microsoft.com/office/drawing/2014/main" id="{BDD87DAE-7101-44AF-9A65-48CB9DD0A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3804" y="1707092"/>
            <a:ext cx="1587" cy="496888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41" name="Line 427">
            <a:extLst>
              <a:ext uri="{FF2B5EF4-FFF2-40B4-BE49-F238E27FC236}">
                <a16:creationId xmlns:a16="http://schemas.microsoft.com/office/drawing/2014/main" id="{9582E351-DE5D-40D1-84CC-57429E1EFE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5866" y="3310467"/>
            <a:ext cx="1588" cy="960438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142" name="Picture 429" descr="Network_Cloud_Standard">
            <a:extLst>
              <a:ext uri="{FF2B5EF4-FFF2-40B4-BE49-F238E27FC236}">
                <a16:creationId xmlns:a16="http://schemas.microsoft.com/office/drawing/2014/main" id="{B3420988-CC73-423E-856C-AA1CB1620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91" y="3970867"/>
            <a:ext cx="1244600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Rectangle 430">
            <a:extLst>
              <a:ext uri="{FF2B5EF4-FFF2-40B4-BE49-F238E27FC236}">
                <a16:creationId xmlns:a16="http://schemas.microsoft.com/office/drawing/2014/main" id="{3BE6BDF1-3628-4D85-A943-16B1E3C361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69766" y="4194705"/>
            <a:ext cx="11430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98" tIns="35706" rIns="73198" bIns="35706"/>
          <a:lstStyle>
            <a:lvl1pPr defTabSz="657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57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57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57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57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572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572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572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572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657225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pic>
        <p:nvPicPr>
          <p:cNvPr id="144" name="Picture 431" descr="Router">
            <a:extLst>
              <a:ext uri="{FF2B5EF4-FFF2-40B4-BE49-F238E27FC236}">
                <a16:creationId xmlns:a16="http://schemas.microsoft.com/office/drawing/2014/main" id="{B5A16D56-3A1F-4653-A04A-25487CA8D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454" y="3559705"/>
            <a:ext cx="444500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Text Box 434">
            <a:extLst>
              <a:ext uri="{FF2B5EF4-FFF2-40B4-BE49-F238E27FC236}">
                <a16:creationId xmlns:a16="http://schemas.microsoft.com/office/drawing/2014/main" id="{DA9E1CA8-EFCB-412B-8ADC-B0E295BA5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091" y="618067"/>
            <a:ext cx="2628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82124" tIns="41061" rIns="82124" bIns="41061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Failover: </a:t>
            </a: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Active/Standby</a:t>
            </a:r>
          </a:p>
        </p:txBody>
      </p:sp>
      <p:sp>
        <p:nvSpPr>
          <p:cNvPr id="146" name="Rectangle 443">
            <a:extLst>
              <a:ext uri="{FF2B5EF4-FFF2-40B4-BE49-F238E27FC236}">
                <a16:creationId xmlns:a16="http://schemas.microsoft.com/office/drawing/2014/main" id="{814F20F5-D925-4105-B588-CC578B111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87616" y="3223155"/>
            <a:ext cx="15192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763" tIns="49988" rIns="101763" bIns="49988"/>
          <a:lstStyle>
            <a:lvl1pPr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10287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Primary: </a:t>
            </a:r>
          </a:p>
          <a:p>
            <a:pPr marL="0" marR="0" lvl="0" indent="0" algn="ctr" defTabSz="10287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/Standby</a:t>
            </a:r>
          </a:p>
        </p:txBody>
      </p:sp>
      <p:sp>
        <p:nvSpPr>
          <p:cNvPr id="147" name="Text Box 436">
            <a:extLst>
              <a:ext uri="{FF2B5EF4-FFF2-40B4-BE49-F238E27FC236}">
                <a16:creationId xmlns:a16="http://schemas.microsoft.com/office/drawing/2014/main" id="{1E2FA9B8-54E2-4870-B1C1-AC4EDA7E2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1054" y="626005"/>
            <a:ext cx="24130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82124" tIns="41061" rIns="82124" bIns="41061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Failover: </a:t>
            </a: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Active/Active</a:t>
            </a:r>
          </a:p>
        </p:txBody>
      </p:sp>
      <p:sp>
        <p:nvSpPr>
          <p:cNvPr id="148" name="Line 437">
            <a:extLst>
              <a:ext uri="{FF2B5EF4-FFF2-40B4-BE49-F238E27FC236}">
                <a16:creationId xmlns:a16="http://schemas.microsoft.com/office/drawing/2014/main" id="{34A61140-5601-4CBE-9122-D9C2B4BF05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8679" y="2121430"/>
            <a:ext cx="681037" cy="4762"/>
          </a:xfrm>
          <a:prstGeom prst="line">
            <a:avLst/>
          </a:prstGeom>
          <a:noFill/>
          <a:ln w="50800">
            <a:solidFill>
              <a:srgbClr val="333399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49" name="Rectangle 440">
            <a:extLst>
              <a:ext uri="{FF2B5EF4-FFF2-40B4-BE49-F238E27FC236}">
                <a16:creationId xmlns:a16="http://schemas.microsoft.com/office/drawing/2014/main" id="{6994F4FD-6AAC-419A-B9B3-2770DD9B0A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27479" y="2421467"/>
            <a:ext cx="95250" cy="40005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Line 441">
            <a:extLst>
              <a:ext uri="{FF2B5EF4-FFF2-40B4-BE49-F238E27FC236}">
                <a16:creationId xmlns:a16="http://schemas.microsoft.com/office/drawing/2014/main" id="{7D3E86A6-E833-42D1-BD65-5821DB142A37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2166" y="3353330"/>
            <a:ext cx="19050" cy="1093787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51" name="Rectangle 442">
            <a:extLst>
              <a:ext uri="{FF2B5EF4-FFF2-40B4-BE49-F238E27FC236}">
                <a16:creationId xmlns:a16="http://schemas.microsoft.com/office/drawing/2014/main" id="{8E2F67BF-50E5-4B40-B65A-3E2F8EAC18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7516" y="3223155"/>
            <a:ext cx="147002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763" tIns="49988" rIns="101763" bIns="49988"/>
          <a:lstStyle>
            <a:lvl1pPr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10287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Secondary: </a:t>
            </a:r>
          </a:p>
          <a:p>
            <a:pPr marL="0" marR="0" lvl="0" indent="0" algn="ctr" defTabSz="10287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697E1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Active/Active</a:t>
            </a:r>
          </a:p>
        </p:txBody>
      </p:sp>
      <p:pic>
        <p:nvPicPr>
          <p:cNvPr id="152" name="Picture 445" descr="Network_Cloud_Standard">
            <a:extLst>
              <a:ext uri="{FF2B5EF4-FFF2-40B4-BE49-F238E27FC236}">
                <a16:creationId xmlns:a16="http://schemas.microsoft.com/office/drawing/2014/main" id="{57CC3F64-155E-4C6D-82B5-B1FAE77A0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41" y="3986742"/>
            <a:ext cx="1354138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" name="Rectangle 446">
            <a:extLst>
              <a:ext uri="{FF2B5EF4-FFF2-40B4-BE49-F238E27FC236}">
                <a16:creationId xmlns:a16="http://schemas.microsoft.com/office/drawing/2014/main" id="{9FB44421-0261-4E41-8115-CF29B4A7CE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05266" y="4229630"/>
            <a:ext cx="1243013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98" tIns="35706" rIns="73198" bIns="35706"/>
          <a:lstStyle>
            <a:lvl1pPr defTabSz="657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57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57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57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57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572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572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572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572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657225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154" name="Line 451">
            <a:extLst>
              <a:ext uri="{FF2B5EF4-FFF2-40B4-BE49-F238E27FC236}">
                <a16:creationId xmlns:a16="http://schemas.microsoft.com/office/drawing/2014/main" id="{3EC16DED-0A44-4170-869E-C9E7AEDDAA8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7716" y="1357842"/>
            <a:ext cx="0" cy="863600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55" name="Line 452">
            <a:extLst>
              <a:ext uri="{FF2B5EF4-FFF2-40B4-BE49-F238E27FC236}">
                <a16:creationId xmlns:a16="http://schemas.microsoft.com/office/drawing/2014/main" id="{31F93D48-9582-475B-9DAC-A57F726422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92529" y="1405467"/>
            <a:ext cx="1108075" cy="110648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56" name="Line 453">
            <a:extLst>
              <a:ext uri="{FF2B5EF4-FFF2-40B4-BE49-F238E27FC236}">
                <a16:creationId xmlns:a16="http://schemas.microsoft.com/office/drawing/2014/main" id="{A7CC3F60-9EBF-40BF-B187-E6A45E5F5F11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4666" y="1335617"/>
            <a:ext cx="14288" cy="1041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57" name="Line 454">
            <a:extLst>
              <a:ext uri="{FF2B5EF4-FFF2-40B4-BE49-F238E27FC236}">
                <a16:creationId xmlns:a16="http://schemas.microsoft.com/office/drawing/2014/main" id="{300A0A7C-9442-4854-ACCA-E82501C2DE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30904" y="2150005"/>
            <a:ext cx="317500" cy="3476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58" name="Text Box 455">
            <a:extLst>
              <a:ext uri="{FF2B5EF4-FFF2-40B4-BE49-F238E27FC236}">
                <a16:creationId xmlns:a16="http://schemas.microsoft.com/office/drawing/2014/main" id="{C119481B-5805-41E7-A70C-4421655F2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6279" y="1932517"/>
            <a:ext cx="8731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82124" tIns="41061" rIns="82124" bIns="41061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Contexts</a:t>
            </a:r>
          </a:p>
        </p:txBody>
      </p:sp>
      <p:sp>
        <p:nvSpPr>
          <p:cNvPr id="159" name="Line 457">
            <a:extLst>
              <a:ext uri="{FF2B5EF4-FFF2-40B4-BE49-F238E27FC236}">
                <a16:creationId xmlns:a16="http://schemas.microsoft.com/office/drawing/2014/main" id="{638C472B-4592-4AFC-A287-0CEB332267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00579" y="3372380"/>
            <a:ext cx="788987" cy="317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160" name="Picture 458" descr="Router">
            <a:extLst>
              <a:ext uri="{FF2B5EF4-FFF2-40B4-BE49-F238E27FC236}">
                <a16:creationId xmlns:a16="http://schemas.microsoft.com/office/drawing/2014/main" id="{7A7F2F81-A5AD-43C5-BB68-7AE2E8AE6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466" y="3526367"/>
            <a:ext cx="5175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" name="Line 459">
            <a:extLst>
              <a:ext uri="{FF2B5EF4-FFF2-40B4-BE49-F238E27FC236}">
                <a16:creationId xmlns:a16="http://schemas.microsoft.com/office/drawing/2014/main" id="{D29BB593-8DCF-4034-85F1-70A61950DD68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9091" y="3140605"/>
            <a:ext cx="3175" cy="24447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62" name="Line 460">
            <a:extLst>
              <a:ext uri="{FF2B5EF4-FFF2-40B4-BE49-F238E27FC236}">
                <a16:creationId xmlns:a16="http://schemas.microsoft.com/office/drawing/2014/main" id="{05EEF354-242B-40B4-BC8A-569AC0B5F2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91104" y="2145242"/>
            <a:ext cx="9525" cy="1003300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63" name="Line 461">
            <a:extLst>
              <a:ext uri="{FF2B5EF4-FFF2-40B4-BE49-F238E27FC236}">
                <a16:creationId xmlns:a16="http://schemas.microsoft.com/office/drawing/2014/main" id="{B7CF05A8-0FA3-4897-8CA5-C143512270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00716" y="2142067"/>
            <a:ext cx="9525" cy="1001713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64" name="Line 462">
            <a:extLst>
              <a:ext uri="{FF2B5EF4-FFF2-40B4-BE49-F238E27FC236}">
                <a16:creationId xmlns:a16="http://schemas.microsoft.com/office/drawing/2014/main" id="{79D735C1-FAE5-4CA8-B223-43B81F108E19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6816" y="2143655"/>
            <a:ext cx="717550" cy="317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65" name="Line 463">
            <a:extLst>
              <a:ext uri="{FF2B5EF4-FFF2-40B4-BE49-F238E27FC236}">
                <a16:creationId xmlns:a16="http://schemas.microsoft.com/office/drawing/2014/main" id="{9F60778B-5F6F-488F-876C-4D4CA222492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1466" y="1918230"/>
            <a:ext cx="3175" cy="242887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66" name="Line 464">
            <a:extLst>
              <a:ext uri="{FF2B5EF4-FFF2-40B4-BE49-F238E27FC236}">
                <a16:creationId xmlns:a16="http://schemas.microsoft.com/office/drawing/2014/main" id="{BB350278-4A60-4E8E-BA14-93DEC72EEE4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9641" y="1662642"/>
            <a:ext cx="3175" cy="290513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67" name="Line 465">
            <a:extLst>
              <a:ext uri="{FF2B5EF4-FFF2-40B4-BE49-F238E27FC236}">
                <a16:creationId xmlns:a16="http://schemas.microsoft.com/office/drawing/2014/main" id="{1DA26C84-E7FB-49CA-B3DB-C1CF35323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5979" y="1934105"/>
            <a:ext cx="728662" cy="317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68" name="Line 466">
            <a:extLst>
              <a:ext uri="{FF2B5EF4-FFF2-40B4-BE49-F238E27FC236}">
                <a16:creationId xmlns:a16="http://schemas.microsoft.com/office/drawing/2014/main" id="{43E5DCC4-C61B-4F98-A43E-2580E171A5C3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7379" y="1294342"/>
            <a:ext cx="1587" cy="36512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69" name="Line 467">
            <a:extLst>
              <a:ext uri="{FF2B5EF4-FFF2-40B4-BE49-F238E27FC236}">
                <a16:creationId xmlns:a16="http://schemas.microsoft.com/office/drawing/2014/main" id="{E600B8E3-5193-4861-87A1-35A6AB4D7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38679" y="1642005"/>
            <a:ext cx="1371600" cy="317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170" name="Picture 468" descr="PC">
            <a:extLst>
              <a:ext uri="{FF2B5EF4-FFF2-40B4-BE49-F238E27FC236}">
                <a16:creationId xmlns:a16="http://schemas.microsoft.com/office/drawing/2014/main" id="{4D02FD29-A67F-4251-BEA9-6667C987F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904" y="968905"/>
            <a:ext cx="5492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" name="Rectangle 469">
            <a:extLst>
              <a:ext uri="{FF2B5EF4-FFF2-40B4-BE49-F238E27FC236}">
                <a16:creationId xmlns:a16="http://schemas.microsoft.com/office/drawing/2014/main" id="{C25BF0F8-C8D6-4811-A58D-B59C6279AC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08629" y="2440517"/>
            <a:ext cx="95250" cy="40005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Line 476">
            <a:extLst>
              <a:ext uri="{FF2B5EF4-FFF2-40B4-BE49-F238E27FC236}">
                <a16:creationId xmlns:a16="http://schemas.microsoft.com/office/drawing/2014/main" id="{F83F2E23-3F34-4994-8D19-19401AA8B960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0116" y="1349905"/>
            <a:ext cx="15875" cy="31432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173" name="Picture 477" descr="PC">
            <a:extLst>
              <a:ext uri="{FF2B5EF4-FFF2-40B4-BE49-F238E27FC236}">
                <a16:creationId xmlns:a16="http://schemas.microsoft.com/office/drawing/2014/main" id="{170F8C4E-8ACD-4205-AFFD-5475135F2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141" y="970492"/>
            <a:ext cx="5508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" name="Line 478">
            <a:extLst>
              <a:ext uri="{FF2B5EF4-FFF2-40B4-BE49-F238E27FC236}">
                <a16:creationId xmlns:a16="http://schemas.microsoft.com/office/drawing/2014/main" id="{7AFD8D72-33A0-4BC3-ACCC-3DC26BFC7E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3729" y="1638830"/>
            <a:ext cx="1392237" cy="4762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75" name="Line 479">
            <a:extLst>
              <a:ext uri="{FF2B5EF4-FFF2-40B4-BE49-F238E27FC236}">
                <a16:creationId xmlns:a16="http://schemas.microsoft.com/office/drawing/2014/main" id="{901CD163-99A7-4EBE-824B-8F0F986E79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3891" y="1645180"/>
            <a:ext cx="1588" cy="292100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76" name="Line 480">
            <a:extLst>
              <a:ext uri="{FF2B5EF4-FFF2-40B4-BE49-F238E27FC236}">
                <a16:creationId xmlns:a16="http://schemas.microsoft.com/office/drawing/2014/main" id="{1D2AB4FA-74ED-427A-A921-B05E899106A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8254" y="1921405"/>
            <a:ext cx="565150" cy="0"/>
          </a:xfrm>
          <a:prstGeom prst="line">
            <a:avLst/>
          </a:prstGeom>
          <a:noFill/>
          <a:ln w="50800">
            <a:solidFill>
              <a:srgbClr val="333399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77" name="Line 481">
            <a:extLst>
              <a:ext uri="{FF2B5EF4-FFF2-40B4-BE49-F238E27FC236}">
                <a16:creationId xmlns:a16="http://schemas.microsoft.com/office/drawing/2014/main" id="{06C2D091-E27B-4023-9B21-ACFB3E7876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95716" y="1989667"/>
            <a:ext cx="9525" cy="177800"/>
          </a:xfrm>
          <a:prstGeom prst="line">
            <a:avLst/>
          </a:prstGeom>
          <a:noFill/>
          <a:ln w="50800">
            <a:solidFill>
              <a:srgbClr val="333399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178" name="Picture 482" descr="Router">
            <a:extLst>
              <a:ext uri="{FF2B5EF4-FFF2-40B4-BE49-F238E27FC236}">
                <a16:creationId xmlns:a16="http://schemas.microsoft.com/office/drawing/2014/main" id="{64D9C811-5537-4A48-972E-E4A0E3C9B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704" y="1780117"/>
            <a:ext cx="444500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" name="Line 483">
            <a:extLst>
              <a:ext uri="{FF2B5EF4-FFF2-40B4-BE49-F238E27FC236}">
                <a16:creationId xmlns:a16="http://schemas.microsoft.com/office/drawing/2014/main" id="{2498890B-5F08-4F29-93EC-9DDD92F173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00504" y="2232555"/>
            <a:ext cx="11112" cy="914400"/>
          </a:xfrm>
          <a:prstGeom prst="line">
            <a:avLst/>
          </a:prstGeom>
          <a:noFill/>
          <a:ln w="50800">
            <a:solidFill>
              <a:srgbClr val="333399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80" name="Line 484">
            <a:extLst>
              <a:ext uri="{FF2B5EF4-FFF2-40B4-BE49-F238E27FC236}">
                <a16:creationId xmlns:a16="http://schemas.microsoft.com/office/drawing/2014/main" id="{3E0B3247-E20B-4D25-A496-6FFC8B640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2491" y="2189692"/>
            <a:ext cx="15875" cy="946150"/>
          </a:xfrm>
          <a:prstGeom prst="line">
            <a:avLst/>
          </a:prstGeom>
          <a:noFill/>
          <a:ln w="50800">
            <a:solidFill>
              <a:srgbClr val="333399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81" name="Line 486">
            <a:extLst>
              <a:ext uri="{FF2B5EF4-FFF2-40B4-BE49-F238E27FC236}">
                <a16:creationId xmlns:a16="http://schemas.microsoft.com/office/drawing/2014/main" id="{E9B86BE9-B6F1-4FE2-A817-25E94E5814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48091" y="3367617"/>
            <a:ext cx="760413" cy="11113"/>
          </a:xfrm>
          <a:prstGeom prst="line">
            <a:avLst/>
          </a:prstGeom>
          <a:noFill/>
          <a:ln w="50800">
            <a:solidFill>
              <a:srgbClr val="333399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82" name="Line 487">
            <a:extLst>
              <a:ext uri="{FF2B5EF4-FFF2-40B4-BE49-F238E27FC236}">
                <a16:creationId xmlns:a16="http://schemas.microsoft.com/office/drawing/2014/main" id="{3EB5498A-3E03-4B45-8407-2AA669EA8C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262379" y="3172355"/>
            <a:ext cx="15875" cy="138112"/>
          </a:xfrm>
          <a:prstGeom prst="line">
            <a:avLst/>
          </a:prstGeom>
          <a:noFill/>
          <a:ln w="50800">
            <a:solidFill>
              <a:srgbClr val="333399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83" name="Rectangle 506">
            <a:extLst>
              <a:ext uri="{FF2B5EF4-FFF2-40B4-BE49-F238E27FC236}">
                <a16:creationId xmlns:a16="http://schemas.microsoft.com/office/drawing/2014/main" id="{551EF674-19DF-43E6-83EB-E54341783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243" y="4715935"/>
            <a:ext cx="9835166" cy="142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814388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BBE0E3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Failover protects the network if the primary security appliance goes offline..</a:t>
            </a:r>
          </a:p>
          <a:p>
            <a:pPr marL="685800" marR="0" lvl="2" indent="-228600" defTabSz="814388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Active/standby</a:t>
            </a: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Only one unit can be actively processing traffic; the other is hot standby.</a:t>
            </a:r>
          </a:p>
          <a:p>
            <a:pPr marL="685800" marR="0" lvl="2" indent="-228600" defTabSz="814388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Active/Active</a:t>
            </a: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Both units can process traffic and serve as backup units.</a:t>
            </a:r>
          </a:p>
          <a:p>
            <a:pPr marL="0" marR="0" lvl="0" indent="0" defTabSz="814388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BBE0E3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Stateful failover maintains the operating state during failover.</a:t>
            </a:r>
          </a:p>
        </p:txBody>
      </p:sp>
      <p:pic>
        <p:nvPicPr>
          <p:cNvPr id="184" name="Picture 507" descr="Router">
            <a:extLst>
              <a:ext uri="{FF2B5EF4-FFF2-40B4-BE49-F238E27FC236}">
                <a16:creationId xmlns:a16="http://schemas.microsoft.com/office/drawing/2014/main" id="{F6B79641-64F1-46BB-BD27-2EA038570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454" y="3561292"/>
            <a:ext cx="438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" name="Picture 508" descr="Router">
            <a:extLst>
              <a:ext uri="{FF2B5EF4-FFF2-40B4-BE49-F238E27FC236}">
                <a16:creationId xmlns:a16="http://schemas.microsoft.com/office/drawing/2014/main" id="{B5D4FF72-8959-467E-8D37-F764751FA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466" y="3526367"/>
            <a:ext cx="520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" name="Picture 509" descr="Router">
            <a:extLst>
              <a:ext uri="{FF2B5EF4-FFF2-40B4-BE49-F238E27FC236}">
                <a16:creationId xmlns:a16="http://schemas.microsoft.com/office/drawing/2014/main" id="{07CC7CDB-1308-450E-BE06-5874F1540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054" y="1780117"/>
            <a:ext cx="438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7" name="Picture 510" descr="Cisco_ASA5500">
            <a:extLst>
              <a:ext uri="{FF2B5EF4-FFF2-40B4-BE49-F238E27FC236}">
                <a16:creationId xmlns:a16="http://schemas.microsoft.com/office/drawing/2014/main" id="{2ECF4EFB-3F7E-4287-9319-8BEAEB5B9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179" y="2518305"/>
            <a:ext cx="3651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Picture 511" descr="Cisco_ASA5500">
            <a:extLst>
              <a:ext uri="{FF2B5EF4-FFF2-40B4-BE49-F238E27FC236}">
                <a16:creationId xmlns:a16="http://schemas.microsoft.com/office/drawing/2014/main" id="{6B7316E9-09E3-40E7-8EB8-C6762D340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479" y="2518305"/>
            <a:ext cx="3651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Picture 512" descr="Cisco_ASA5500">
            <a:extLst>
              <a:ext uri="{FF2B5EF4-FFF2-40B4-BE49-F238E27FC236}">
                <a16:creationId xmlns:a16="http://schemas.microsoft.com/office/drawing/2014/main" id="{25DB62A1-FFC0-4A22-881A-59B440A86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79" y="2437342"/>
            <a:ext cx="3651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Picture 514" descr="Cisco_ASA5500">
            <a:extLst>
              <a:ext uri="{FF2B5EF4-FFF2-40B4-BE49-F238E27FC236}">
                <a16:creationId xmlns:a16="http://schemas.microsoft.com/office/drawing/2014/main" id="{23204F81-44BE-483D-BC20-77AB686DE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266" y="2437342"/>
            <a:ext cx="3651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Picture 513" descr="Cisco_ASA5500">
            <a:extLst>
              <a:ext uri="{FF2B5EF4-FFF2-40B4-BE49-F238E27FC236}">
                <a16:creationId xmlns:a16="http://schemas.microsoft.com/office/drawing/2014/main" id="{EC3F7A91-24B3-4514-968B-6A6F2AA2A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029" y="2437342"/>
            <a:ext cx="3651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Text Box 472">
            <a:extLst>
              <a:ext uri="{FF2B5EF4-FFF2-40B4-BE49-F238E27FC236}">
                <a16:creationId xmlns:a16="http://schemas.microsoft.com/office/drawing/2014/main" id="{E61A681F-A5D9-47C6-A1CF-D842627BD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4029" y="2646892"/>
            <a:ext cx="311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814388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93" name="Text Box 475">
            <a:extLst>
              <a:ext uri="{FF2B5EF4-FFF2-40B4-BE49-F238E27FC236}">
                <a16:creationId xmlns:a16="http://schemas.microsoft.com/office/drawing/2014/main" id="{EEB7BC91-6987-425B-89D2-BF15671CB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1091" y="2648480"/>
            <a:ext cx="2651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82124" tIns="41061" rIns="82124" bIns="41061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814388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4" name="Line 485">
            <a:extLst>
              <a:ext uri="{FF2B5EF4-FFF2-40B4-BE49-F238E27FC236}">
                <a16:creationId xmlns:a16="http://schemas.microsoft.com/office/drawing/2014/main" id="{0B3FFDD3-3034-4AFE-B23B-4B0284FF58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5679" y="3069167"/>
            <a:ext cx="490537" cy="9525"/>
          </a:xfrm>
          <a:prstGeom prst="line">
            <a:avLst/>
          </a:prstGeom>
          <a:noFill/>
          <a:ln w="50800">
            <a:solidFill>
              <a:srgbClr val="333399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95" name="Text Box 493">
            <a:extLst>
              <a:ext uri="{FF2B5EF4-FFF2-40B4-BE49-F238E27FC236}">
                <a16:creationId xmlns:a16="http://schemas.microsoft.com/office/drawing/2014/main" id="{38873426-86E2-4371-922E-14C523D98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0491" y="2637367"/>
            <a:ext cx="2635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82124" tIns="41061" rIns="82124" bIns="41061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814388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96" name="Line 497">
            <a:extLst>
              <a:ext uri="{FF2B5EF4-FFF2-40B4-BE49-F238E27FC236}">
                <a16:creationId xmlns:a16="http://schemas.microsoft.com/office/drawing/2014/main" id="{C1E9B824-436C-418C-8FDE-7BF7B236665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754" y="2996142"/>
            <a:ext cx="731837" cy="3175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197" name="Picture 515" descr="Cisco_ASA5500">
            <a:extLst>
              <a:ext uri="{FF2B5EF4-FFF2-40B4-BE49-F238E27FC236}">
                <a16:creationId xmlns:a16="http://schemas.microsoft.com/office/drawing/2014/main" id="{AE423EF6-C633-4C12-923C-F428CE4CE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879" y="2437342"/>
            <a:ext cx="3651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" name="Text Box 490">
            <a:extLst>
              <a:ext uri="{FF2B5EF4-FFF2-40B4-BE49-F238E27FC236}">
                <a16:creationId xmlns:a16="http://schemas.microsoft.com/office/drawing/2014/main" id="{0CB9102C-AC06-43FF-A02D-DB577665E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716" y="2661180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82124" tIns="41061" rIns="82124" bIns="41061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814388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3689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Tính năng Web-Based Management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80" name="Text Box 9">
            <a:extLst>
              <a:ext uri="{FF2B5EF4-FFF2-40B4-BE49-F238E27FC236}">
                <a16:creationId xmlns:a16="http://schemas.microsoft.com/office/drawing/2014/main" id="{5BADB182-35F0-4B1E-BF21-8CD3371B2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434" y="2739304"/>
            <a:ext cx="1082675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Adaptive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Security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Device</a:t>
            </a:r>
          </a:p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Manager</a:t>
            </a:r>
          </a:p>
        </p:txBody>
      </p:sp>
      <p:pic>
        <p:nvPicPr>
          <p:cNvPr id="81" name="Picture 22" descr="ForLesson1">
            <a:extLst>
              <a:ext uri="{FF2B5EF4-FFF2-40B4-BE49-F238E27FC236}">
                <a16:creationId xmlns:a16="http://schemas.microsoft.com/office/drawing/2014/main" id="{CE92D24C-7707-4929-9E3E-7CA33BFE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21" y="912091"/>
            <a:ext cx="6545263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29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Thảo luận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99D0AD-C467-4F82-8A30-2AF42E8B3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2" y="1312284"/>
            <a:ext cx="5939618" cy="39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Firewall là gì?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4" name="Line 124">
            <a:extLst>
              <a:ext uri="{FF2B5EF4-FFF2-40B4-BE49-F238E27FC236}">
                <a16:creationId xmlns:a16="http://schemas.microsoft.com/office/drawing/2014/main" id="{93DCDF13-11AF-4D19-9DD7-1CBF032771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7071" y="3230418"/>
            <a:ext cx="6445250" cy="635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23">
            <a:extLst>
              <a:ext uri="{FF2B5EF4-FFF2-40B4-BE49-F238E27FC236}">
                <a16:creationId xmlns:a16="http://schemas.microsoft.com/office/drawing/2014/main" id="{766A3BB4-7BD2-48F6-BD62-1B5BC3E649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52134" y="2046143"/>
            <a:ext cx="12700" cy="1481138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24">
            <a:extLst>
              <a:ext uri="{FF2B5EF4-FFF2-40B4-BE49-F238E27FC236}">
                <a16:creationId xmlns:a16="http://schemas.microsoft.com/office/drawing/2014/main" id="{E645A663-0E20-4A04-ABFC-8E61E7BBA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1534" y="3738418"/>
            <a:ext cx="8588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en-US"/>
              <a:t>Outside </a:t>
            </a:r>
          </a:p>
          <a:p>
            <a:pPr algn="ctr"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en-US"/>
              <a:t>Network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193BDC33-CF95-4317-BD83-35911D5A8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7796" y="1025381"/>
            <a:ext cx="8461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en-US"/>
              <a:t>DMZ </a:t>
            </a:r>
          </a:p>
          <a:p>
            <a:pPr algn="ctr"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en-US"/>
              <a:t>Network</a:t>
            </a: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72A5D301-36B5-482F-BD0D-EFDE4BCEA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7034" y="3738418"/>
            <a:ext cx="8461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en-US"/>
              <a:t>Inside </a:t>
            </a:r>
          </a:p>
          <a:p>
            <a:pPr algn="ctr"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en-US"/>
              <a:t>Network</a:t>
            </a:r>
          </a:p>
        </p:txBody>
      </p:sp>
      <p:sp>
        <p:nvSpPr>
          <p:cNvPr id="9" name="Arc 91">
            <a:extLst>
              <a:ext uri="{FF2B5EF4-FFF2-40B4-BE49-F238E27FC236}">
                <a16:creationId xmlns:a16="http://schemas.microsoft.com/office/drawing/2014/main" id="{1AD3A959-F0DE-4EEE-962E-E3DBA7E64B93}"/>
              </a:ext>
            </a:extLst>
          </p:cNvPr>
          <p:cNvSpPr>
            <a:spLocks/>
          </p:cNvSpPr>
          <p:nvPr/>
        </p:nvSpPr>
        <p:spPr bwMode="auto">
          <a:xfrm flipH="1" flipV="1">
            <a:off x="7606146" y="2408093"/>
            <a:ext cx="723900" cy="635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0" name="Arc 92">
            <a:extLst>
              <a:ext uri="{FF2B5EF4-FFF2-40B4-BE49-F238E27FC236}">
                <a16:creationId xmlns:a16="http://schemas.microsoft.com/office/drawing/2014/main" id="{5E032521-52E9-4A6F-B5F5-7BB4547A9913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6196446" y="2471593"/>
            <a:ext cx="723900" cy="635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1" name="Line 93">
            <a:extLst>
              <a:ext uri="{FF2B5EF4-FFF2-40B4-BE49-F238E27FC236}">
                <a16:creationId xmlns:a16="http://schemas.microsoft.com/office/drawing/2014/main" id="{779A96BB-2B3B-4A58-BC81-0E55ECEC6D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1046" y="4013056"/>
            <a:ext cx="2006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en-US"/>
          </a:p>
        </p:txBody>
      </p:sp>
      <p:pic>
        <p:nvPicPr>
          <p:cNvPr id="12" name="Picture 118" descr="Firewall_Vertical">
            <a:extLst>
              <a:ext uri="{FF2B5EF4-FFF2-40B4-BE49-F238E27FC236}">
                <a16:creationId xmlns:a16="http://schemas.microsoft.com/office/drawing/2014/main" id="{11DAB2F7-D67A-493B-A897-4CFDC57CF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771" y="2646218"/>
            <a:ext cx="731838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1" descr="File-Application_Server">
            <a:extLst>
              <a:ext uri="{FF2B5EF4-FFF2-40B4-BE49-F238E27FC236}">
                <a16:creationId xmlns:a16="http://schemas.microsoft.com/office/drawing/2014/main" id="{BB9759B5-8D8C-4707-AE92-933A644D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296" y="1642918"/>
            <a:ext cx="458788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22" descr="PC">
            <a:extLst>
              <a:ext uri="{FF2B5EF4-FFF2-40B4-BE49-F238E27FC236}">
                <a16:creationId xmlns:a16="http://schemas.microsoft.com/office/drawing/2014/main" id="{984EAACE-BCED-4F39-B540-CAC4BDF3D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321" y="2897043"/>
            <a:ext cx="639763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3" descr="PC">
            <a:extLst>
              <a:ext uri="{FF2B5EF4-FFF2-40B4-BE49-F238E27FC236}">
                <a16:creationId xmlns:a16="http://schemas.microsoft.com/office/drawing/2014/main" id="{3FA473AC-382C-479C-B721-F8B1F0BB8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459" y="2944668"/>
            <a:ext cx="639762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5" descr="Network_Cloud_Standard">
            <a:extLst>
              <a:ext uri="{FF2B5EF4-FFF2-40B4-BE49-F238E27FC236}">
                <a16:creationId xmlns:a16="http://schemas.microsoft.com/office/drawing/2014/main" id="{CEE63F80-0D0A-41C4-8B26-F03622FE6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546" y="2855768"/>
            <a:ext cx="1554163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54">
            <a:extLst>
              <a:ext uri="{FF2B5EF4-FFF2-40B4-BE49-F238E27FC236}">
                <a16:creationId xmlns:a16="http://schemas.microsoft.com/office/drawing/2014/main" id="{E98B8522-31D8-4DD5-B373-1AD5F00DE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346" y="3128818"/>
            <a:ext cx="6905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Internet</a:t>
            </a:r>
          </a:p>
        </p:txBody>
      </p:sp>
      <p:sp>
        <p:nvSpPr>
          <p:cNvPr id="18" name="Rectangle 128">
            <a:extLst>
              <a:ext uri="{FF2B5EF4-FFF2-40B4-BE49-F238E27FC236}">
                <a16:creationId xmlns:a16="http://schemas.microsoft.com/office/drawing/2014/main" id="{1CC8FCF3-7673-4208-BEA0-7A66E304C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2936" y="4630593"/>
            <a:ext cx="5167221" cy="60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000000"/>
                </a:solidFill>
              </a:rPr>
              <a:t>A firewall is a system or group of systems that </a:t>
            </a:r>
            <a:br>
              <a:rPr lang="en-US" altLang="en-US">
                <a:solidFill>
                  <a:srgbClr val="000000"/>
                </a:solidFill>
              </a:rPr>
            </a:br>
            <a:r>
              <a:rPr lang="en-US" altLang="en-US">
                <a:solidFill>
                  <a:srgbClr val="000000"/>
                </a:solidFill>
              </a:rPr>
              <a:t>manages access between two or more networks.</a:t>
            </a:r>
          </a:p>
        </p:txBody>
      </p:sp>
      <p:pic>
        <p:nvPicPr>
          <p:cNvPr id="19" name="Picture 129" descr="Router">
            <a:extLst>
              <a:ext uri="{FF2B5EF4-FFF2-40B4-BE49-F238E27FC236}">
                <a16:creationId xmlns:a16="http://schemas.microsoft.com/office/drawing/2014/main" id="{06E43D94-DF1B-4F38-8110-D8564DA56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09" y="3038331"/>
            <a:ext cx="639762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Các kỹ thuật trong Firewall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E8A711C-1BEC-4D5E-855D-246FAB05D028}"/>
              </a:ext>
            </a:extLst>
          </p:cNvPr>
          <p:cNvSpPr txBox="1">
            <a:spLocks/>
          </p:cNvSpPr>
          <p:nvPr/>
        </p:nvSpPr>
        <p:spPr bwMode="auto">
          <a:xfrm>
            <a:off x="1657061" y="1821656"/>
            <a:ext cx="8715375" cy="183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32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>
                <a:solidFill>
                  <a:srgbClr val="FF66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CC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Firewall operations are based on one of these technologies: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</a:rPr>
              <a:t>Packet filtering (ACL)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</a:rPr>
              <a:t>Stateful packet filtering (Stateful FW)</a:t>
            </a:r>
          </a:p>
          <a:p>
            <a:pPr lvl="1">
              <a:defRPr/>
            </a:pPr>
            <a:r>
              <a:rPr lang="en-US" altLang="en-US" sz="1800" kern="0"/>
              <a:t>Proxy server (Web Proxy Server)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en-US" sz="1800" kern="0">
                <a:latin typeface="Arial"/>
              </a:rPr>
              <a:t>Next Generation Firewall (AV, IDS/IPS)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265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Kỹ thuật Packet Filtering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90" name="Rectangle 224">
            <a:extLst>
              <a:ext uri="{FF2B5EF4-FFF2-40B4-BE49-F238E27FC236}">
                <a16:creationId xmlns:a16="http://schemas.microsoft.com/office/drawing/2014/main" id="{79CCBAE0-2BF7-4BB7-92C6-B2CAE3B78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5182" y="5529144"/>
            <a:ext cx="5064629" cy="60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814388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BBE0E3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Limits information that is allowed into a network </a:t>
            </a:r>
            <a:b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based on the destination and source address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425C15-D2EA-4EFD-A391-29431BA72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096" y="2431136"/>
            <a:ext cx="8966892" cy="27993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62FBCD-0FD1-4B2C-81EA-1CE5F6317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453" y="812070"/>
            <a:ext cx="4458086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4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B79191-6B02-4F00-8603-05BA7E48F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343" y="831326"/>
            <a:ext cx="4202436" cy="3631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Kỹ thuật </a:t>
            </a:r>
            <a:r>
              <a:rPr lang="en-US" sz="2800">
                <a:solidFill>
                  <a:srgbClr val="0070C0"/>
                </a:solidFill>
              </a:rPr>
              <a:t>Stateful Packet Filtering</a:t>
            </a:r>
            <a:endParaRPr lang="en-US" sz="3000" dirty="0">
              <a:solidFill>
                <a:srgbClr val="0070C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C5D6D3-7D86-4B09-B1EF-360673A01692}"/>
              </a:ext>
            </a:extLst>
          </p:cNvPr>
          <p:cNvGrpSpPr/>
          <p:nvPr/>
        </p:nvGrpSpPr>
        <p:grpSpPr>
          <a:xfrm>
            <a:off x="8393953" y="4173161"/>
            <a:ext cx="3556000" cy="2308225"/>
            <a:chOff x="6825130" y="3811587"/>
            <a:chExt cx="3556000" cy="2308225"/>
          </a:xfrm>
        </p:grpSpPr>
        <p:sp>
          <p:nvSpPr>
            <p:cNvPr id="21" name="Oval 157">
              <a:extLst>
                <a:ext uri="{FF2B5EF4-FFF2-40B4-BE49-F238E27FC236}">
                  <a16:creationId xmlns:a16="http://schemas.microsoft.com/office/drawing/2014/main" id="{39DC53B8-AD62-4A6E-8DCD-9D683FAD2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5130" y="3811587"/>
              <a:ext cx="3556000" cy="2308225"/>
            </a:xfrm>
            <a:prstGeom prst="ellipse">
              <a:avLst/>
            </a:prstGeom>
            <a:solidFill>
              <a:srgbClr val="F0C566"/>
            </a:solidFill>
            <a:ln w="38100" algn="ctr">
              <a:solidFill>
                <a:schemeClr val="accent3"/>
              </a:solidFill>
              <a:round/>
              <a:headEnd type="none" w="sm" len="sm"/>
              <a:tailEnd type="none" w="sm" len="sm"/>
            </a:ln>
          </p:spPr>
          <p:txBody>
            <a:bodyPr wrap="none" lIns="82124" tIns="41061" rIns="82124" bIns="4106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 Box 131">
              <a:extLst>
                <a:ext uri="{FF2B5EF4-FFF2-40B4-BE49-F238E27FC236}">
                  <a16:creationId xmlns:a16="http://schemas.microsoft.com/office/drawing/2014/main" id="{37FDE003-4EB1-4813-96EC-B1DAF15329A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flipH="1">
              <a:off x="9285288" y="4549775"/>
              <a:ext cx="652462" cy="158750"/>
            </a:xfrm>
            <a:prstGeom prst="rect">
              <a:avLst/>
            </a:prstGeom>
            <a:solidFill>
              <a:srgbClr val="F0C566"/>
            </a:solidFill>
            <a:ln w="12700">
              <a:solidFill>
                <a:schemeClr val="accent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172.16.0.50</a:t>
              </a:r>
            </a:p>
          </p:txBody>
        </p:sp>
        <p:sp>
          <p:nvSpPr>
            <p:cNvPr id="23" name="Text Box 132">
              <a:extLst>
                <a:ext uri="{FF2B5EF4-FFF2-40B4-BE49-F238E27FC236}">
                  <a16:creationId xmlns:a16="http://schemas.microsoft.com/office/drawing/2014/main" id="{0DAD7159-2B59-429E-93CB-845BABD47FD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flipH="1">
              <a:off x="9285288" y="4354512"/>
              <a:ext cx="652462" cy="158750"/>
            </a:xfrm>
            <a:prstGeom prst="rect">
              <a:avLst/>
            </a:prstGeom>
            <a:solidFill>
              <a:srgbClr val="F0C566"/>
            </a:solidFill>
            <a:ln w="12700">
              <a:solidFill>
                <a:schemeClr val="accent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10.0.0.11</a:t>
              </a:r>
            </a:p>
          </p:txBody>
        </p:sp>
        <p:sp>
          <p:nvSpPr>
            <p:cNvPr id="24" name="Text Box 133">
              <a:extLst>
                <a:ext uri="{FF2B5EF4-FFF2-40B4-BE49-F238E27FC236}">
                  <a16:creationId xmlns:a16="http://schemas.microsoft.com/office/drawing/2014/main" id="{FCBCE60E-1F0F-439F-9D95-36E3730E90B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flipH="1">
              <a:off x="9285288" y="4745037"/>
              <a:ext cx="652462" cy="158750"/>
            </a:xfrm>
            <a:prstGeom prst="rect">
              <a:avLst/>
            </a:prstGeom>
            <a:solidFill>
              <a:srgbClr val="A0C02A"/>
            </a:solidFill>
            <a:ln w="12700">
              <a:solidFill>
                <a:schemeClr val="accent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1026</a:t>
              </a:r>
            </a:p>
          </p:txBody>
        </p:sp>
        <p:sp>
          <p:nvSpPr>
            <p:cNvPr id="25" name="Text Box 134">
              <a:extLst>
                <a:ext uri="{FF2B5EF4-FFF2-40B4-BE49-F238E27FC236}">
                  <a16:creationId xmlns:a16="http://schemas.microsoft.com/office/drawing/2014/main" id="{BB4FB7C0-6A4B-4B64-BBD1-E977082D4BE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flipH="1">
              <a:off x="9285288" y="4940300"/>
              <a:ext cx="652462" cy="158750"/>
            </a:xfrm>
            <a:prstGeom prst="rect">
              <a:avLst/>
            </a:prstGeom>
            <a:solidFill>
              <a:srgbClr val="A0C02A"/>
            </a:solidFill>
            <a:ln w="12700">
              <a:solidFill>
                <a:schemeClr val="accent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</a:p>
          </p:txBody>
        </p:sp>
        <p:sp>
          <p:nvSpPr>
            <p:cNvPr id="26" name="Text Box 135">
              <a:extLst>
                <a:ext uri="{FF2B5EF4-FFF2-40B4-BE49-F238E27FC236}">
                  <a16:creationId xmlns:a16="http://schemas.microsoft.com/office/drawing/2014/main" id="{60C34E7D-2D1A-4BC7-B9FB-5AAA838DAB7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flipH="1">
              <a:off x="9285288" y="5135562"/>
              <a:ext cx="652462" cy="158750"/>
            </a:xfrm>
            <a:prstGeom prst="rect">
              <a:avLst/>
            </a:prstGeom>
            <a:solidFill>
              <a:srgbClr val="A0C02A"/>
            </a:solidFill>
            <a:ln w="12700">
              <a:solidFill>
                <a:schemeClr val="accent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49091</a:t>
              </a:r>
            </a:p>
          </p:txBody>
        </p:sp>
        <p:sp>
          <p:nvSpPr>
            <p:cNvPr id="27" name="Text Box 136">
              <a:extLst>
                <a:ext uri="{FF2B5EF4-FFF2-40B4-BE49-F238E27FC236}">
                  <a16:creationId xmlns:a16="http://schemas.microsoft.com/office/drawing/2014/main" id="{5E3F4478-200B-4852-BD71-3EF9E812F29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flipH="1">
              <a:off x="9285288" y="5330825"/>
              <a:ext cx="652462" cy="158750"/>
            </a:xfrm>
            <a:prstGeom prst="rect">
              <a:avLst/>
            </a:prstGeom>
            <a:solidFill>
              <a:srgbClr val="A0C02A"/>
            </a:solidFill>
            <a:ln w="12700">
              <a:solidFill>
                <a:schemeClr val="accent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 Box 137">
              <a:extLst>
                <a:ext uri="{FF2B5EF4-FFF2-40B4-BE49-F238E27FC236}">
                  <a16:creationId xmlns:a16="http://schemas.microsoft.com/office/drawing/2014/main" id="{3C45D583-52BA-49C1-8B4D-E71F5D60AF2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flipH="1">
              <a:off x="9285288" y="5534025"/>
              <a:ext cx="652462" cy="160337"/>
            </a:xfrm>
            <a:prstGeom prst="rect">
              <a:avLst/>
            </a:prstGeom>
            <a:solidFill>
              <a:srgbClr val="A0C02A"/>
            </a:solidFill>
            <a:ln w="12700">
              <a:solidFill>
                <a:schemeClr val="accent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Syn</a:t>
              </a:r>
            </a:p>
          </p:txBody>
        </p:sp>
        <p:sp>
          <p:nvSpPr>
            <p:cNvPr id="29" name="Text Box 139">
              <a:extLst>
                <a:ext uri="{FF2B5EF4-FFF2-40B4-BE49-F238E27FC236}">
                  <a16:creationId xmlns:a16="http://schemas.microsoft.com/office/drawing/2014/main" id="{F5D7FE01-CB36-40FE-A746-7BC4BF9117B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flipH="1">
              <a:off x="8504238" y="4557712"/>
              <a:ext cx="655637" cy="160338"/>
            </a:xfrm>
            <a:prstGeom prst="rect">
              <a:avLst/>
            </a:prstGeom>
            <a:solidFill>
              <a:srgbClr val="F0C566"/>
            </a:solidFill>
            <a:ln w="12700">
              <a:solidFill>
                <a:schemeClr val="accent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172.16.0.50</a:t>
              </a:r>
            </a:p>
          </p:txBody>
        </p:sp>
        <p:sp>
          <p:nvSpPr>
            <p:cNvPr id="30" name="Text Box 140">
              <a:extLst>
                <a:ext uri="{FF2B5EF4-FFF2-40B4-BE49-F238E27FC236}">
                  <a16:creationId xmlns:a16="http://schemas.microsoft.com/office/drawing/2014/main" id="{9D9F8BDC-8C65-42EF-A077-E2E0F011CA6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flipH="1">
              <a:off x="8504238" y="4362450"/>
              <a:ext cx="655637" cy="160337"/>
            </a:xfrm>
            <a:prstGeom prst="rect">
              <a:avLst/>
            </a:prstGeom>
            <a:solidFill>
              <a:srgbClr val="F0C566"/>
            </a:solidFill>
            <a:ln w="12700">
              <a:solidFill>
                <a:schemeClr val="accent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192.168.0.20</a:t>
              </a:r>
            </a:p>
          </p:txBody>
        </p:sp>
        <p:sp>
          <p:nvSpPr>
            <p:cNvPr id="31" name="Text Box 141">
              <a:extLst>
                <a:ext uri="{FF2B5EF4-FFF2-40B4-BE49-F238E27FC236}">
                  <a16:creationId xmlns:a16="http://schemas.microsoft.com/office/drawing/2014/main" id="{F9EE095C-979D-4B62-9AD5-6FB6CF2582C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flipH="1">
              <a:off x="8504238" y="4754562"/>
              <a:ext cx="655637" cy="160338"/>
            </a:xfrm>
            <a:prstGeom prst="rect">
              <a:avLst/>
            </a:prstGeom>
            <a:solidFill>
              <a:srgbClr val="A0C02A"/>
            </a:solidFill>
            <a:ln w="12700">
              <a:solidFill>
                <a:schemeClr val="accent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 Box 142">
              <a:extLst>
                <a:ext uri="{FF2B5EF4-FFF2-40B4-BE49-F238E27FC236}">
                  <a16:creationId xmlns:a16="http://schemas.microsoft.com/office/drawing/2014/main" id="{029FF7B6-A08E-4F55-A06B-F1089DEF7EC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flipH="1">
              <a:off x="8504238" y="4949825"/>
              <a:ext cx="655637" cy="160337"/>
            </a:xfrm>
            <a:prstGeom prst="rect">
              <a:avLst/>
            </a:prstGeom>
            <a:solidFill>
              <a:srgbClr val="A0C02A"/>
            </a:solidFill>
            <a:ln w="12700">
              <a:solidFill>
                <a:schemeClr val="accent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 Box 143">
              <a:extLst>
                <a:ext uri="{FF2B5EF4-FFF2-40B4-BE49-F238E27FC236}">
                  <a16:creationId xmlns:a16="http://schemas.microsoft.com/office/drawing/2014/main" id="{8BA38CE7-F5D8-4051-A455-463D6AE3FB7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flipH="1">
              <a:off x="8504238" y="5146675"/>
              <a:ext cx="655637" cy="160337"/>
            </a:xfrm>
            <a:prstGeom prst="rect">
              <a:avLst/>
            </a:prstGeom>
            <a:solidFill>
              <a:srgbClr val="A0C02A"/>
            </a:solidFill>
            <a:ln w="12700">
              <a:solidFill>
                <a:schemeClr val="accent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49769</a:t>
              </a:r>
            </a:p>
          </p:txBody>
        </p:sp>
        <p:sp>
          <p:nvSpPr>
            <p:cNvPr id="50" name="Text Box 144">
              <a:extLst>
                <a:ext uri="{FF2B5EF4-FFF2-40B4-BE49-F238E27FC236}">
                  <a16:creationId xmlns:a16="http://schemas.microsoft.com/office/drawing/2014/main" id="{7E9B7CE3-E240-4E32-B200-85386E8FE4C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flipH="1">
              <a:off x="8504238" y="5546725"/>
              <a:ext cx="655637" cy="160337"/>
            </a:xfrm>
            <a:prstGeom prst="rect">
              <a:avLst/>
            </a:prstGeom>
            <a:solidFill>
              <a:srgbClr val="A0C02A"/>
            </a:solidFill>
            <a:ln w="12700">
              <a:solidFill>
                <a:schemeClr val="accent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Syn</a:t>
              </a:r>
            </a:p>
          </p:txBody>
        </p:sp>
        <p:sp>
          <p:nvSpPr>
            <p:cNvPr id="51" name="Text Box 145">
              <a:extLst>
                <a:ext uri="{FF2B5EF4-FFF2-40B4-BE49-F238E27FC236}">
                  <a16:creationId xmlns:a16="http://schemas.microsoft.com/office/drawing/2014/main" id="{1C6A4FB7-FE53-42B1-9548-DB29E54FF3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flipH="1">
              <a:off x="8504238" y="5341937"/>
              <a:ext cx="655637" cy="160338"/>
            </a:xfrm>
            <a:prstGeom prst="rect">
              <a:avLst/>
            </a:prstGeom>
            <a:solidFill>
              <a:srgbClr val="A0C02A"/>
            </a:solidFill>
            <a:ln w="12700">
              <a:solidFill>
                <a:schemeClr val="accent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 Box 146">
              <a:extLst>
                <a:ext uri="{FF2B5EF4-FFF2-40B4-BE49-F238E27FC236}">
                  <a16:creationId xmlns:a16="http://schemas.microsoft.com/office/drawing/2014/main" id="{63BE5FE5-BCD6-4DA0-8499-793ADEAF62E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flipH="1">
              <a:off x="8504238" y="4754562"/>
              <a:ext cx="655637" cy="160338"/>
            </a:xfrm>
            <a:prstGeom prst="rect">
              <a:avLst/>
            </a:prstGeom>
            <a:solidFill>
              <a:srgbClr val="A0C02A"/>
            </a:solidFill>
            <a:ln w="12700">
              <a:solidFill>
                <a:schemeClr val="accent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1026</a:t>
              </a:r>
            </a:p>
          </p:txBody>
        </p:sp>
        <p:sp>
          <p:nvSpPr>
            <p:cNvPr id="53" name="Text Box 147">
              <a:extLst>
                <a:ext uri="{FF2B5EF4-FFF2-40B4-BE49-F238E27FC236}">
                  <a16:creationId xmlns:a16="http://schemas.microsoft.com/office/drawing/2014/main" id="{9BDFB1C3-683E-4513-A167-C4B8DD1C6A1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flipH="1">
              <a:off x="8504238" y="4949825"/>
              <a:ext cx="655637" cy="160337"/>
            </a:xfrm>
            <a:prstGeom prst="rect">
              <a:avLst/>
            </a:prstGeom>
            <a:solidFill>
              <a:srgbClr val="A0C02A"/>
            </a:solidFill>
            <a:ln w="12700">
              <a:solidFill>
                <a:schemeClr val="accent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</a:p>
          </p:txBody>
        </p:sp>
        <p:sp>
          <p:nvSpPr>
            <p:cNvPr id="54" name="Rectangle 148">
              <a:extLst>
                <a:ext uri="{FF2B5EF4-FFF2-40B4-BE49-F238E27FC236}">
                  <a16:creationId xmlns:a16="http://schemas.microsoft.com/office/drawing/2014/main" id="{58C10126-D883-4103-B9D0-03179D71297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466013" y="4703762"/>
              <a:ext cx="979487" cy="277813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Source port</a:t>
              </a:r>
            </a:p>
          </p:txBody>
        </p:sp>
        <p:sp>
          <p:nvSpPr>
            <p:cNvPr id="55" name="Rectangle 149">
              <a:extLst>
                <a:ext uri="{FF2B5EF4-FFF2-40B4-BE49-F238E27FC236}">
                  <a16:creationId xmlns:a16="http://schemas.microsoft.com/office/drawing/2014/main" id="{798975DF-DED4-4D4A-8621-A0E2A90FF2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10388" y="4498975"/>
              <a:ext cx="1539875" cy="277812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Destination address</a:t>
              </a:r>
            </a:p>
          </p:txBody>
        </p:sp>
        <p:sp>
          <p:nvSpPr>
            <p:cNvPr id="56" name="Rectangle 150">
              <a:extLst>
                <a:ext uri="{FF2B5EF4-FFF2-40B4-BE49-F238E27FC236}">
                  <a16:creationId xmlns:a16="http://schemas.microsoft.com/office/drawing/2014/main" id="{FECCE10F-6969-4AEC-B1E8-01DEDAA2BF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188200" y="4311650"/>
              <a:ext cx="1260475" cy="277812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Source address</a:t>
              </a:r>
            </a:p>
          </p:txBody>
        </p:sp>
        <p:sp>
          <p:nvSpPr>
            <p:cNvPr id="57" name="Rectangle 151">
              <a:extLst>
                <a:ext uri="{FF2B5EF4-FFF2-40B4-BE49-F238E27FC236}">
                  <a16:creationId xmlns:a16="http://schemas.microsoft.com/office/drawing/2014/main" id="{2D5757BE-7AF8-474E-B0E0-3F65562C70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43725" y="5095875"/>
              <a:ext cx="1506538" cy="277812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Initial sequence no.</a:t>
              </a:r>
            </a:p>
          </p:txBody>
        </p:sp>
        <p:sp>
          <p:nvSpPr>
            <p:cNvPr id="58" name="Rectangle 152">
              <a:extLst>
                <a:ext uri="{FF2B5EF4-FFF2-40B4-BE49-F238E27FC236}">
                  <a16:creationId xmlns:a16="http://schemas.microsoft.com/office/drawing/2014/main" id="{A18DDFAC-44A2-4A41-BC66-3EADA08E33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188200" y="4891087"/>
              <a:ext cx="1260475" cy="277813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Destination port</a:t>
              </a:r>
            </a:p>
          </p:txBody>
        </p:sp>
        <p:sp>
          <p:nvSpPr>
            <p:cNvPr id="59" name="Rectangle 153">
              <a:extLst>
                <a:ext uri="{FF2B5EF4-FFF2-40B4-BE49-F238E27FC236}">
                  <a16:creationId xmlns:a16="http://schemas.microsoft.com/office/drawing/2014/main" id="{24558521-7796-4A2F-940C-034F473A7E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56550" y="5491162"/>
              <a:ext cx="484188" cy="277813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Flag</a:t>
              </a:r>
            </a:p>
          </p:txBody>
        </p:sp>
        <p:sp>
          <p:nvSpPr>
            <p:cNvPr id="60" name="Rectangle 154">
              <a:extLst>
                <a:ext uri="{FF2B5EF4-FFF2-40B4-BE49-F238E27FC236}">
                  <a16:creationId xmlns:a16="http://schemas.microsoft.com/office/drawing/2014/main" id="{4FDB49F9-2EAE-439A-B441-D53BA25882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97825" y="5284787"/>
              <a:ext cx="442913" cy="277813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Ack</a:t>
              </a:r>
              <a:endParaRPr kumimoji="0" lang="en-US" altLang="en-US" sz="12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Text Box 158">
              <a:extLst>
                <a:ext uri="{FF2B5EF4-FFF2-40B4-BE49-F238E27FC236}">
                  <a16:creationId xmlns:a16="http://schemas.microsoft.com/office/drawing/2014/main" id="{E4862813-57C2-4FC0-B04F-D53E4CFE23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39175" y="4065587"/>
              <a:ext cx="1071563" cy="274638"/>
            </a:xfrm>
            <a:prstGeom prst="rect">
              <a:avLst/>
            </a:prstGeom>
            <a:noFill/>
            <a:ln w="38100" algn="ctr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2124" tIns="41061" rIns="82124" bIns="41061">
              <a:spAutoFit/>
            </a:bodyPr>
            <a:lstStyle>
              <a:lvl1pPr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814388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State Table</a:t>
              </a:r>
            </a:p>
          </p:txBody>
        </p:sp>
      </p:grpSp>
      <p:sp>
        <p:nvSpPr>
          <p:cNvPr id="62" name="Line 162">
            <a:extLst>
              <a:ext uri="{FF2B5EF4-FFF2-40B4-BE49-F238E27FC236}">
                <a16:creationId xmlns:a16="http://schemas.microsoft.com/office/drawing/2014/main" id="{6E3D2179-E664-42E8-8D49-68B29953249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5840" y="1792664"/>
            <a:ext cx="2926080" cy="2805947"/>
          </a:xfrm>
          <a:prstGeom prst="line">
            <a:avLst/>
          </a:prstGeom>
          <a:ln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lIns="82124" tIns="41061" rIns="82124" bIns="41061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63" name="Line 161">
            <a:extLst>
              <a:ext uri="{FF2B5EF4-FFF2-40B4-BE49-F238E27FC236}">
                <a16:creationId xmlns:a16="http://schemas.microsoft.com/office/drawing/2014/main" id="{102EA1AB-6AF6-494A-B79D-5F5DDC8FB2A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3240" y="2031999"/>
            <a:ext cx="250713" cy="3311149"/>
          </a:xfrm>
          <a:prstGeom prst="line">
            <a:avLst/>
          </a:prstGeom>
          <a:ln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lIns="82124" tIns="41061" rIns="82124" bIns="41061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79" name="Rectangle 175">
            <a:extLst>
              <a:ext uri="{FF2B5EF4-FFF2-40B4-BE49-F238E27FC236}">
                <a16:creationId xmlns:a16="http://schemas.microsoft.com/office/drawing/2014/main" id="{68A1B72E-E6D8-46FD-AE19-F95B406DD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439" y="5026519"/>
            <a:ext cx="5912129" cy="881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124" rIns="82124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814388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BBE0E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Limits information that is allowed into a network based not only on the destination and source addresses, but also on the packets state table 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60AB2-3013-4742-AFA1-B865422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51" y="1032029"/>
            <a:ext cx="4040473" cy="333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6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Kỹ thuật Proxy Server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32" name="Line 128">
            <a:extLst>
              <a:ext uri="{FF2B5EF4-FFF2-40B4-BE49-F238E27FC236}">
                <a16:creationId xmlns:a16="http://schemas.microsoft.com/office/drawing/2014/main" id="{63E8B03A-B857-421B-8535-77A05C1D7F0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7307" y="3391693"/>
            <a:ext cx="6483350" cy="25400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33" name="Picture 125" descr="Network_Cloud_Standard">
            <a:extLst>
              <a:ext uri="{FF2B5EF4-FFF2-40B4-BE49-F238E27FC236}">
                <a16:creationId xmlns:a16="http://schemas.microsoft.com/office/drawing/2014/main" id="{25385980-34AA-4341-BB99-DF80F8669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282" y="2985293"/>
            <a:ext cx="13620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Line 23">
            <a:extLst>
              <a:ext uri="{FF2B5EF4-FFF2-40B4-BE49-F238E27FC236}">
                <a16:creationId xmlns:a16="http://schemas.microsoft.com/office/drawing/2014/main" id="{5510F3E9-4E99-4824-8B71-71223E6A14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42370" y="2105818"/>
            <a:ext cx="12700" cy="1481138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9495ADE0-5F00-4DB5-8F82-B33CE4A27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770" y="3628231"/>
            <a:ext cx="10064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574675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Outside </a:t>
            </a:r>
          </a:p>
          <a:p>
            <a:pPr marL="0" marR="0" lvl="0" indent="0" defTabSz="574675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AFE1B231-3A1F-420A-8437-C401FFCC6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9620" y="1350168"/>
            <a:ext cx="827087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574675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Proxy</a:t>
            </a:r>
          </a:p>
          <a:p>
            <a:pPr marL="0" marR="0" lvl="0" indent="0" algn="ctr" defTabSz="574675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37" name="Rectangle 26">
            <a:extLst>
              <a:ext uri="{FF2B5EF4-FFF2-40B4-BE49-F238E27FC236}">
                <a16:creationId xmlns:a16="http://schemas.microsoft.com/office/drawing/2014/main" id="{AA02D1F2-F51D-4D68-A62A-E2AEC3560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8057" y="3577431"/>
            <a:ext cx="9937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574675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Inside </a:t>
            </a:r>
          </a:p>
          <a:p>
            <a:pPr marL="0" marR="0" lvl="0" indent="0" algn="ctr" defTabSz="574675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38" name="Arc 91">
            <a:extLst>
              <a:ext uri="{FF2B5EF4-FFF2-40B4-BE49-F238E27FC236}">
                <a16:creationId xmlns:a16="http://schemas.microsoft.com/office/drawing/2014/main" id="{7C9A444B-2C1A-41DC-ACE1-EDC5BF824CC2}"/>
              </a:ext>
            </a:extLst>
          </p:cNvPr>
          <p:cNvSpPr>
            <a:spLocks/>
          </p:cNvSpPr>
          <p:nvPr/>
        </p:nvSpPr>
        <p:spPr bwMode="auto">
          <a:xfrm flipH="1" flipV="1">
            <a:off x="7996382" y="2467768"/>
            <a:ext cx="723900" cy="635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121" descr="Firewall_Vertical">
            <a:extLst>
              <a:ext uri="{FF2B5EF4-FFF2-40B4-BE49-F238E27FC236}">
                <a16:creationId xmlns:a16="http://schemas.microsoft.com/office/drawing/2014/main" id="{5E103B19-526A-4AD9-A07B-464A9A951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282" y="2899568"/>
            <a:ext cx="622300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123" descr="File-Application_Server">
            <a:extLst>
              <a:ext uri="{FF2B5EF4-FFF2-40B4-BE49-F238E27FC236}">
                <a16:creationId xmlns:a16="http://schemas.microsoft.com/office/drawing/2014/main" id="{9966F163-E132-4869-8D10-BABBB775D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995" y="1970881"/>
            <a:ext cx="458787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26" descr="PC">
            <a:extLst>
              <a:ext uri="{FF2B5EF4-FFF2-40B4-BE49-F238E27FC236}">
                <a16:creationId xmlns:a16="http://schemas.microsoft.com/office/drawing/2014/main" id="{0BE1C365-B3B9-43C8-8F87-C17BD1860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857" y="2924968"/>
            <a:ext cx="639763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Arc 92">
            <a:extLst>
              <a:ext uri="{FF2B5EF4-FFF2-40B4-BE49-F238E27FC236}">
                <a16:creationId xmlns:a16="http://schemas.microsoft.com/office/drawing/2014/main" id="{CE4F273F-415A-4607-8CF6-A5B62F456A6A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6599382" y="2543968"/>
            <a:ext cx="723900" cy="6096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Line 118">
            <a:extLst>
              <a:ext uri="{FF2B5EF4-FFF2-40B4-BE49-F238E27FC236}">
                <a16:creationId xmlns:a16="http://schemas.microsoft.com/office/drawing/2014/main" id="{CB0538E4-9845-4594-BEE6-78B7B1114DF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56082" y="3217068"/>
            <a:ext cx="361950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44" name="Picture 127" descr="PC">
            <a:extLst>
              <a:ext uri="{FF2B5EF4-FFF2-40B4-BE49-F238E27FC236}">
                <a16:creationId xmlns:a16="http://schemas.microsoft.com/office/drawing/2014/main" id="{57593BB4-21BC-4F57-BEAB-A9CAE5B2A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957" y="2975768"/>
            <a:ext cx="639763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54">
            <a:extLst>
              <a:ext uri="{FF2B5EF4-FFF2-40B4-BE49-F238E27FC236}">
                <a16:creationId xmlns:a16="http://schemas.microsoft.com/office/drawing/2014/main" id="{22DF038C-4C18-4168-8CB9-26B477A51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1732" y="3167856"/>
            <a:ext cx="8747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574675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46" name="Rectangle 131">
            <a:extLst>
              <a:ext uri="{FF2B5EF4-FFF2-40B4-BE49-F238E27FC236}">
                <a16:creationId xmlns:a16="http://schemas.microsoft.com/office/drawing/2014/main" id="{2794D009-67BD-4DF0-810C-431EBACE7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996" y="4906168"/>
            <a:ext cx="4500372" cy="346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814388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BBE0E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Requests connections on behalf of</a:t>
            </a: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 client</a:t>
            </a:r>
          </a:p>
        </p:txBody>
      </p:sp>
      <p:pic>
        <p:nvPicPr>
          <p:cNvPr id="47" name="Picture 132" descr="Router">
            <a:extLst>
              <a:ext uri="{FF2B5EF4-FFF2-40B4-BE49-F238E27FC236}">
                <a16:creationId xmlns:a16="http://schemas.microsoft.com/office/drawing/2014/main" id="{41EF9CA3-8B87-4C4B-AD41-EDB94D515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682" y="3063081"/>
            <a:ext cx="703263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92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Next Generation FW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B70DD-A5CC-4718-B92E-8E5F4FAC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1" y="3068473"/>
            <a:ext cx="6710252" cy="2786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97C47B-2B9F-4A21-8669-4BE9A18A5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956" y="833718"/>
            <a:ext cx="5350903" cy="201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2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Các tính năng của Firewall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DFA1B8-E668-4D5D-91CB-FE97FF12FADD}"/>
              </a:ext>
            </a:extLst>
          </p:cNvPr>
          <p:cNvSpPr/>
          <p:nvPr/>
        </p:nvSpPr>
        <p:spPr>
          <a:xfrm>
            <a:off x="3048000" y="1317570"/>
            <a:ext cx="6096000" cy="37240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Some features of security appliances are:</a:t>
            </a:r>
          </a:p>
          <a:p>
            <a:pPr marL="742950" marR="0" lvl="1" indent="-28575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Proprietary operating system</a:t>
            </a:r>
          </a:p>
          <a:p>
            <a:pPr marL="742950" marR="0" lvl="1" indent="-28575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Stateful packet inspection</a:t>
            </a:r>
          </a:p>
          <a:p>
            <a:pPr marL="742950" marR="0" lvl="1" indent="-28575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User-based authentication</a:t>
            </a:r>
          </a:p>
          <a:p>
            <a:pPr marL="742950" marR="0" lvl="1" indent="-28575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Protocol and application inspection</a:t>
            </a:r>
          </a:p>
          <a:p>
            <a:pPr marL="742950" marR="0" lvl="1" indent="-28575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Modular policy framework</a:t>
            </a:r>
          </a:p>
          <a:p>
            <a:pPr marL="742950" marR="0" lvl="1" indent="-28575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Virtual private networking</a:t>
            </a:r>
          </a:p>
          <a:p>
            <a:pPr marL="742950" marR="0" lvl="1" indent="-28575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Security contexts (virtual firewalls)</a:t>
            </a:r>
          </a:p>
          <a:p>
            <a:pPr marL="742950" marR="0" lvl="1" indent="-28575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Stateful failover capabilities</a:t>
            </a:r>
          </a:p>
          <a:p>
            <a:pPr marL="742950" marR="0" lvl="1" indent="-28575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Transparent firewalls</a:t>
            </a:r>
          </a:p>
          <a:p>
            <a:pPr marL="742950" marR="0" lvl="1" indent="-28575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Web-based management solutions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2309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Tính năng Stateful Packet Inspection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36B4FF-9EF7-4761-9FB8-5AF50FA0E346}"/>
              </a:ext>
            </a:extLst>
          </p:cNvPr>
          <p:cNvSpPr txBox="1">
            <a:spLocks/>
          </p:cNvSpPr>
          <p:nvPr/>
        </p:nvSpPr>
        <p:spPr bwMode="auto">
          <a:xfrm>
            <a:off x="1983076" y="1166018"/>
            <a:ext cx="84963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32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>
                <a:solidFill>
                  <a:srgbClr val="FF66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CC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</a:rPr>
              <a:t>The stateful packet inspection algorithm provides stateful connection security.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Arial"/>
              </a:rPr>
              <a:t>It tracks source and destination ports and addresses, TCP sequence numbers, and additional TCP flags.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Arial"/>
              </a:rPr>
              <a:t>It randomizes the initial TCP sequence number of each new connection.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</a:rPr>
              <a:t>By default, the stateful packet inspection algorithm allows connections originating from hosts on inside (higher security level) interfaces.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</a:rPr>
              <a:t>By default, the stateful packet inspection algorithm drops connection attempts originating from hosts on outside (lower security level) interfaces.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</a:rPr>
              <a:t>The stateful packet inspection algorithm supports authentication, authorization, and accounting.</a:t>
            </a:r>
          </a:p>
        </p:txBody>
      </p:sp>
    </p:spTree>
    <p:extLst>
      <p:ext uri="{BB962C8B-B14F-4D97-AF65-F5344CB8AC3E}">
        <p14:creationId xmlns:p14="http://schemas.microsoft.com/office/powerpoint/2010/main" val="36252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98</TotalTime>
  <Words>641</Words>
  <Application>Microsoft Office PowerPoint</Application>
  <PresentationFormat>Widescreen</PresentationFormat>
  <Paragraphs>180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Tahoma</vt:lpstr>
      <vt:lpstr>Wingdings</vt:lpstr>
      <vt:lpstr>Diamond Grid 16x9</vt:lpstr>
      <vt:lpstr>TỔNG QUAN VỀ FIREWALL</vt:lpstr>
      <vt:lpstr>Firewall là gì?</vt:lpstr>
      <vt:lpstr>Các kỹ thuật trong Firewall</vt:lpstr>
      <vt:lpstr>Kỹ thuật Packet Filtering</vt:lpstr>
      <vt:lpstr>Kỹ thuật Stateful Packet Filtering</vt:lpstr>
      <vt:lpstr>Kỹ thuật Proxy Server</vt:lpstr>
      <vt:lpstr>Next Generation FW</vt:lpstr>
      <vt:lpstr>Các tính năng của Firewall</vt:lpstr>
      <vt:lpstr>Tính năng Stateful Packet Inspection</vt:lpstr>
      <vt:lpstr>Tính năng Application-Aware Inspection</vt:lpstr>
      <vt:lpstr>Tính năng Modular Policy</vt:lpstr>
      <vt:lpstr>Tính năng Virtual Private Network</vt:lpstr>
      <vt:lpstr>Tính năng Security Context (Virtual Firewall)</vt:lpstr>
      <vt:lpstr>Tính năng Failover</vt:lpstr>
      <vt:lpstr>Tính năng Web-Based Management</vt:lpstr>
      <vt:lpstr>Thảo luận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Nguyen Van Binh</dc:creator>
  <cp:lastModifiedBy>Nguyen Van Binh</cp:lastModifiedBy>
  <cp:revision>25</cp:revision>
  <dcterms:created xsi:type="dcterms:W3CDTF">2023-12-29T03:23:11Z</dcterms:created>
  <dcterms:modified xsi:type="dcterms:W3CDTF">2024-02-21T02:01:13Z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